
<file path=[Content_Types].xml><?xml version="1.0" encoding="utf-8"?>
<Types xmlns="http://schemas.openxmlformats.org/package/2006/content-types">
  <Default Extension="xml" ContentType="application/xml"/>
  <Default Extension="mpeg" ContentType="video/unknown"/>
  <Default Extension="jpeg" ContentType="image/jpeg"/>
  <Default Extension="tiff" ContentType="image/tiff"/>
  <Default Extension="emf" ContentType="image/x-emf"/>
  <Default Extension="jpg" ContentType="image/jpeg"/>
  <Default Extension="m4v" ContentType="video/unknown"/>
  <Default Extension="vml" ContentType="application/vnd.openxmlformats-officedocument.vmlDrawing"/>
  <Default Extension="rels" ContentType="application/vnd.openxmlformats-package.relationships+xml"/>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1.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257" r:id="rId2"/>
    <p:sldId id="507" r:id="rId3"/>
    <p:sldId id="659" r:id="rId4"/>
    <p:sldId id="631" r:id="rId5"/>
    <p:sldId id="632" r:id="rId6"/>
    <p:sldId id="633" r:id="rId7"/>
    <p:sldId id="634" r:id="rId8"/>
    <p:sldId id="635" r:id="rId9"/>
    <p:sldId id="636"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49" r:id="rId23"/>
    <p:sldId id="650" r:id="rId24"/>
    <p:sldId id="652" r:id="rId25"/>
    <p:sldId id="653" r:id="rId26"/>
    <p:sldId id="654" r:id="rId27"/>
    <p:sldId id="622" r:id="rId28"/>
    <p:sldId id="656" r:id="rId29"/>
    <p:sldId id="657" r:id="rId30"/>
    <p:sldId id="658" r:id="rId31"/>
    <p:sldId id="606" r:id="rId32"/>
    <p:sldId id="537" r:id="rId33"/>
    <p:sldId id="539" r:id="rId34"/>
    <p:sldId id="541" r:id="rId35"/>
    <p:sldId id="542" r:id="rId36"/>
    <p:sldId id="543" r:id="rId37"/>
    <p:sldId id="609" r:id="rId38"/>
    <p:sldId id="555" r:id="rId39"/>
    <p:sldId id="557" r:id="rId40"/>
    <p:sldId id="558" r:id="rId41"/>
    <p:sldId id="560" r:id="rId42"/>
    <p:sldId id="562" r:id="rId43"/>
    <p:sldId id="563" r:id="rId44"/>
    <p:sldId id="565" r:id="rId45"/>
    <p:sldId id="613" r:id="rId46"/>
    <p:sldId id="569" r:id="rId47"/>
    <p:sldId id="570" r:id="rId48"/>
    <p:sldId id="625" r:id="rId49"/>
    <p:sldId id="595" r:id="rId50"/>
    <p:sldId id="630" r:id="rId51"/>
    <p:sldId id="624" r:id="rId52"/>
    <p:sldId id="620" r:id="rId53"/>
    <p:sldId id="608" r:id="rId54"/>
    <p:sldId id="390" r:id="rId55"/>
    <p:sldId id="391" r:id="rId56"/>
    <p:sldId id="393" r:id="rId57"/>
    <p:sldId id="512" r:id="rId58"/>
    <p:sldId id="472" r:id="rId59"/>
    <p:sldId id="615" r:id="rId60"/>
    <p:sldId id="629" r:id="rId61"/>
    <p:sldId id="481" r:id="rId62"/>
    <p:sldId id="628" r:id="rId63"/>
    <p:sldId id="313" r:id="rId64"/>
    <p:sldId id="616" r:id="rId65"/>
    <p:sldId id="315" r:id="rId66"/>
    <p:sldId id="316" r:id="rId67"/>
    <p:sldId id="661" r:id="rId68"/>
    <p:sldId id="660" r:id="rId69"/>
    <p:sldId id="662" r:id="rId70"/>
    <p:sldId id="663"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ng Shao" initials="CS" lastIdx="1" clrIdx="0">
    <p:extLst/>
  </p:cmAuthor>
  <p:cmAuthor id="2" name="Chong Shao" initials="CS [2]" lastIdx="1" clrIdx="1">
    <p:extLst/>
  </p:cmAuthor>
  <p:cmAuthor id="3" name="Chong Shao" initials="CS [3]" lastIdx="1" clrIdx="2">
    <p:extLst/>
  </p:cmAuthor>
  <p:cmAuthor id="4" name="Chong Shao" initials="CS [4]" lastIdx="1" clrIdx="3">
    <p:extLst/>
  </p:cmAuthor>
  <p:cmAuthor id="5" name="Chong Shao" initials="CS [5]" lastIdx="1" clrIdx="4">
    <p:extLst/>
  </p:cmAuthor>
  <p:cmAuthor id="6" name="Chong Shao" initials="CS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86420"/>
  </p:normalViewPr>
  <p:slideViewPr>
    <p:cSldViewPr snapToGrid="0" snapToObjects="1">
      <p:cViewPr>
        <p:scale>
          <a:sx n="97" d="100"/>
          <a:sy n="97" d="100"/>
        </p:scale>
        <p:origin x="1064" y="168"/>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7-05-02T11:47:54.488" idx="1">
    <p:pos x="3883" y="2740"/>
    <p:text>Give result for all available approaches</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5/5/17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the slides with the </a:t>
            </a:r>
            <a:r>
              <a:rPr lang="en-US" baseline="0" dirty="0" err="1" smtClean="0"/>
              <a:t>IoTDI</a:t>
            </a:r>
            <a:r>
              <a:rPr lang="en-US" baseline="0" dirty="0" smtClean="0"/>
              <a:t> talk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104977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694682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554948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405046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629934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934082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106572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37594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74967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2075181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707806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006579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61: Aside: this means that it enables more accurate estimation, but it changes the estimation from the original. </a:t>
            </a:r>
          </a:p>
          <a:p>
            <a:endParaRPr lang="en-US" dirty="0" smtClean="0"/>
          </a:p>
          <a:p>
            <a:r>
              <a:rPr lang="en-US" dirty="0" smtClean="0"/>
              <a:t>Fitted 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22</a:t>
            </a:fld>
            <a:endParaRPr lang="en-US"/>
          </a:p>
        </p:txBody>
      </p:sp>
    </p:spTree>
    <p:extLst>
      <p:ext uri="{BB962C8B-B14F-4D97-AF65-F5344CB8AC3E}">
        <p14:creationId xmlns:p14="http://schemas.microsoft.com/office/powerpoint/2010/main" val="322612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TODO; 62: Replace “p” with “significance level” or something.  And describe what it means.  Replace the 10^ with 10, 100, 1000, 10000.  Only plot out to 1000 in each case. </a:t>
            </a:r>
          </a:p>
          <a:p>
            <a:r>
              <a:rPr lang="en-US" dirty="0" smtClean="0"/>
              <a:t>Include an image from the synthesized and real data. </a:t>
            </a:r>
          </a:p>
          <a:p>
            <a:endParaRPr lang="en-US" dirty="0" smtClean="0"/>
          </a:p>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23</a:t>
            </a:fld>
            <a:endParaRPr lang="en-US"/>
          </a:p>
        </p:txBody>
      </p:sp>
    </p:spTree>
    <p:extLst>
      <p:ext uri="{BB962C8B-B14F-4D97-AF65-F5344CB8AC3E}">
        <p14:creationId xmlns:p14="http://schemas.microsoft.com/office/powerpoint/2010/main" val="759768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24</a:t>
            </a:fld>
            <a:endParaRPr lang="en-US"/>
          </a:p>
        </p:txBody>
      </p:sp>
    </p:spTree>
    <p:extLst>
      <p:ext uri="{BB962C8B-B14F-4D97-AF65-F5344CB8AC3E}">
        <p14:creationId xmlns:p14="http://schemas.microsoft.com/office/powerpoint/2010/main" val="1607773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650028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26</a:t>
            </a:fld>
            <a:endParaRPr lang="en-US"/>
          </a:p>
        </p:txBody>
      </p:sp>
    </p:spTree>
    <p:extLst>
      <p:ext uri="{BB962C8B-B14F-4D97-AF65-F5344CB8AC3E}">
        <p14:creationId xmlns:p14="http://schemas.microsoft.com/office/powerpoint/2010/main" val="74134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27</a:t>
            </a:fld>
            <a:endParaRPr lang="en-US"/>
          </a:p>
        </p:txBody>
      </p:sp>
    </p:spTree>
    <p:extLst>
      <p:ext uri="{BB962C8B-B14F-4D97-AF65-F5344CB8AC3E}">
        <p14:creationId xmlns:p14="http://schemas.microsoft.com/office/powerpoint/2010/main" val="1855699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rgbClr val="FF0000"/>
                </a:solidFill>
              </a:rPr>
              <a:t>TODO:  [Consider using a different image]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a:t>
            </a:r>
            <a:r>
              <a:rPr lang="en-US" baseline="0" dirty="0" smtClean="0"/>
              <a:t> </a:t>
            </a:r>
            <a:r>
              <a:rPr lang="en-US" dirty="0" smtClean="0"/>
              <a:t>Tell us you’re talking first about extreme image compression, then in next section will do extreme video compression.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TODO: </a:t>
            </a:r>
            <a:r>
              <a:rPr lang="en-US" dirty="0" smtClean="0"/>
              <a:t>3: Consider adding two issues: (1) minimum size for compression, (2) same compression across image independent of knowledge of the parts of the image that are important.  List them explicitly. </a:t>
            </a:r>
          </a:p>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4023F6E-C6CB-C24C-B6B2-0D5C3CD26DDE}" type="slidenum">
              <a:rPr lang="en-US" smtClean="0"/>
              <a:t>28</a:t>
            </a:fld>
            <a:endParaRPr lang="en-US"/>
          </a:p>
        </p:txBody>
      </p:sp>
    </p:spTree>
    <p:extLst>
      <p:ext uri="{BB962C8B-B14F-4D97-AF65-F5344CB8AC3E}">
        <p14:creationId xmlns:p14="http://schemas.microsoft.com/office/powerpoint/2010/main" val="802335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29</a:t>
            </a:fld>
            <a:endParaRPr lang="en-US"/>
          </a:p>
        </p:txBody>
      </p:sp>
    </p:spTree>
    <p:extLst>
      <p:ext uri="{BB962C8B-B14F-4D97-AF65-F5344CB8AC3E}">
        <p14:creationId xmlns:p14="http://schemas.microsoft.com/office/powerpoint/2010/main" val="57780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Question</a:t>
            </a:r>
            <a:r>
              <a:rPr lang="en-US" baseline="0" smtClean="0"/>
              <a:t>: this can be after the first talk?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a:t>
            </a:r>
            <a:r>
              <a:rPr lang="en-US" baseline="0" dirty="0" smtClean="0"/>
              <a:t>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3</a:t>
            </a:fld>
            <a:endParaRPr lang="en-US"/>
          </a:p>
        </p:txBody>
      </p:sp>
    </p:spTree>
    <p:extLst>
      <p:ext uri="{BB962C8B-B14F-4D97-AF65-F5344CB8AC3E}">
        <p14:creationId xmlns:p14="http://schemas.microsoft.com/office/powerpoint/2010/main" val="1901389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TODO:  [Consider using a different image]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TODO: Need to mention the SIFT region of interest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400666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a:t>
            </a:r>
            <a:r>
              <a:rPr lang="en-US" baseline="0" dirty="0" smtClean="0"/>
              <a:t>data</a:t>
            </a:r>
            <a:endParaRPr lang="en-US" dirty="0" smtClean="0"/>
          </a:p>
        </p:txBody>
      </p:sp>
      <p:sp>
        <p:nvSpPr>
          <p:cNvPr id="4" name="Slide Number Placeholder 3"/>
          <p:cNvSpPr>
            <a:spLocks noGrp="1"/>
          </p:cNvSpPr>
          <p:nvPr>
            <p:ph type="sldNum" sz="quarter" idx="10"/>
          </p:nvPr>
        </p:nvSpPr>
        <p:spPr/>
        <p:txBody>
          <a:bodyPr/>
          <a:lstStyle/>
          <a:p>
            <a:fld id="{44023F6E-C6CB-C24C-B6B2-0D5C3CD26DDE}" type="slidenum">
              <a:rPr lang="en-US" smtClean="0"/>
              <a:t>31</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32</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36</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baseline="0" dirty="0" smtClean="0"/>
              <a:t>TODO: </a:t>
            </a:r>
            <a:r>
              <a:rPr lang="en-US" dirty="0" smtClean="0"/>
              <a:t>24: This motivation works better in terms of the microscopy video project, because it is video. </a:t>
            </a:r>
          </a:p>
          <a:p>
            <a:r>
              <a:rPr lang="en-US" dirty="0" smtClean="0"/>
              <a:t>24: Show here or before a table of minimum sizes for available techniques, and what is needed by your system. </a:t>
            </a:r>
          </a:p>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230615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40</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41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TODO: </a:t>
            </a:r>
            <a:r>
              <a:rPr lang="en-US" dirty="0" smtClean="0"/>
              <a:t>Consider “Geocaching” as a driving application </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43</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Use </a:t>
            </a:r>
            <a:r>
              <a:rPr lang="en-US" dirty="0" smtClean="0"/>
              <a:t>this to motivate the reason for going to non-color images? ***  Consider showing Jpeg image that is a black square. </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44</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48</a:t>
            </a:fld>
            <a:endParaRPr lang="en-US"/>
          </a:p>
        </p:txBody>
      </p:sp>
    </p:spTree>
    <p:extLst>
      <p:ext uri="{BB962C8B-B14F-4D97-AF65-F5344CB8AC3E}">
        <p14:creationId xmlns:p14="http://schemas.microsoft.com/office/powerpoint/2010/main" val="647207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49</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a:t>
            </a:fld>
            <a:endParaRPr lang="en-US"/>
          </a:p>
        </p:txBody>
      </p:sp>
    </p:spTree>
    <p:extLst>
      <p:ext uri="{BB962C8B-B14F-4D97-AF65-F5344CB8AC3E}">
        <p14:creationId xmlns:p14="http://schemas.microsoft.com/office/powerpoint/2010/main" val="1399207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50</a:t>
            </a:fld>
            <a:endParaRPr lang="en-US"/>
          </a:p>
        </p:txBody>
      </p:sp>
    </p:spTree>
    <p:extLst>
      <p:ext uri="{BB962C8B-B14F-4D97-AF65-F5344CB8AC3E}">
        <p14:creationId xmlns:p14="http://schemas.microsoft.com/office/powerpoint/2010/main" val="595639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51</a:t>
            </a:fld>
            <a:endParaRPr lang="en-US"/>
          </a:p>
        </p:txBody>
      </p:sp>
    </p:spTree>
    <p:extLst>
      <p:ext uri="{BB962C8B-B14F-4D97-AF65-F5344CB8AC3E}">
        <p14:creationId xmlns:p14="http://schemas.microsoft.com/office/powerpoint/2010/main" val="642839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52</a:t>
            </a:fld>
            <a:endParaRPr lang="en-US"/>
          </a:p>
        </p:txBody>
      </p:sp>
    </p:spTree>
    <p:extLst>
      <p:ext uri="{BB962C8B-B14F-4D97-AF65-F5344CB8AC3E}">
        <p14:creationId xmlns:p14="http://schemas.microsoft.com/office/powerpoint/2010/main" val="1708648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53</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55</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56</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58</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558038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44: Second part: move to prior work and why it is not sufficient, and the full slide to after the presentation of the approach.  Also list all available techniques. </a:t>
            </a:r>
          </a:p>
          <a:p>
            <a:endParaRPr lang="en-US" dirty="0" smtClean="0"/>
          </a:p>
          <a:p>
            <a:endParaRPr lang="en-US" dirty="0" smtClean="0"/>
          </a:p>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6</a:t>
            </a:fld>
            <a:endParaRPr lang="en-US"/>
          </a:p>
        </p:txBody>
      </p:sp>
    </p:spTree>
    <p:extLst>
      <p:ext uri="{BB962C8B-B14F-4D97-AF65-F5344CB8AC3E}">
        <p14:creationId xmlns:p14="http://schemas.microsoft.com/office/powerpoint/2010/main" val="19261053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61</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1233393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63</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64</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65</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66</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63: We should figure out why we don’t do better.  Try it on other video types and see if we get improvement.  If not, we’re in trouble.  Maybe fluorescence bead tracking.</a:t>
            </a:r>
            <a:endParaRPr lang="en-US" dirty="0" smtClean="0"/>
          </a:p>
          <a:p>
            <a:endParaRPr lang="en-US" dirty="0" smtClean="0"/>
          </a:p>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17685970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1023622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8702037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70</a:t>
            </a:fld>
            <a:endParaRPr lang="en-US"/>
          </a:p>
        </p:txBody>
      </p:sp>
    </p:spTree>
    <p:extLst>
      <p:ext uri="{BB962C8B-B14F-4D97-AF65-F5344CB8AC3E}">
        <p14:creationId xmlns:p14="http://schemas.microsoft.com/office/powerpoint/2010/main" val="184955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a:t>
            </a:fld>
            <a:endParaRPr lang="en-US"/>
          </a:p>
        </p:txBody>
      </p:sp>
    </p:spTree>
    <p:extLst>
      <p:ext uri="{BB962C8B-B14F-4D97-AF65-F5344CB8AC3E}">
        <p14:creationId xmlns:p14="http://schemas.microsoft.com/office/powerpoint/2010/main" val="174046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a:t>
            </a:fld>
            <a:endParaRPr lang="en-US"/>
          </a:p>
        </p:txBody>
      </p:sp>
    </p:spTree>
    <p:extLst>
      <p:ext uri="{BB962C8B-B14F-4D97-AF65-F5344CB8AC3E}">
        <p14:creationId xmlns:p14="http://schemas.microsoft.com/office/powerpoint/2010/main" val="24515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a:t>
            </a:fld>
            <a:endParaRPr lang="en-US"/>
          </a:p>
        </p:txBody>
      </p:sp>
    </p:spTree>
    <p:extLst>
      <p:ext uri="{BB962C8B-B14F-4D97-AF65-F5344CB8AC3E}">
        <p14:creationId xmlns:p14="http://schemas.microsoft.com/office/powerpoint/2010/main" val="953128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5/5/17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5/5/17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5/5/17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5/5/17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5/5/17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5/5/17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5/5/17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microsoft.com/office/2007/relationships/media" Target="../media/media2.mpeg"/><Relationship Id="rId2" Type="http://schemas.openxmlformats.org/officeDocument/2006/relationships/video" Target="../media/media2.m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27.png"/><Relationship Id="rId6" Type="http://schemas.openxmlformats.org/officeDocument/2006/relationships/image" Target="../media/image28.png"/><Relationship Id="rId1" Type="http://schemas.microsoft.com/office/2007/relationships/media" Target="../media/media7.mpeg"/><Relationship Id="rId2" Type="http://schemas.openxmlformats.org/officeDocument/2006/relationships/video" Target="../media/media7.m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emf"/><Relationship Id="rId6"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package" Target="../embeddings/Microsoft_Word_Document1.docx"/><Relationship Id="rId5" Type="http://schemas.openxmlformats.org/officeDocument/2006/relationships/image" Target="../media/image33.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42.png"/><Relationship Id="rId6" Type="http://schemas.openxmlformats.org/officeDocument/2006/relationships/image" Target="../media/image43.png"/><Relationship Id="rId1" Type="http://schemas.microsoft.com/office/2007/relationships/media" Target="../media/media8.m4v"/><Relationship Id="rId2" Type="http://schemas.openxmlformats.org/officeDocument/2006/relationships/video" Target="../media/media8.m4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emf"/></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tiff"/></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60.png"/><Relationship Id="rId8" Type="http://schemas.openxmlformats.org/officeDocument/2006/relationships/image" Target="../media/image61.jpg"/><Relationship Id="rId9"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40.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8.emf"/></Relationships>
</file>

<file path=ppt/slides/_rels/slide44.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73.png"/><Relationship Id="rId7"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png"/><Relationship Id="rId11"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1240.png"/><Relationship Id="rId5"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2.tiff"/><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103.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62051"/>
            <a:ext cx="9144000" cy="1781331"/>
          </a:xfrm>
        </p:spPr>
        <p:txBody>
          <a:bodyPr>
            <a:noAutofit/>
          </a:bodyPr>
          <a:lstStyle/>
          <a:p>
            <a:r>
              <a:rPr lang="en-US" sz="4500" smtClean="0">
                <a:latin typeface="Helvetica" charset="0"/>
                <a:ea typeface="Helvetica" charset="0"/>
                <a:cs typeface="Helvetica" charset="0"/>
              </a:rPr>
              <a:t>Prioritizing </a:t>
            </a:r>
            <a:r>
              <a:rPr lang="en-US" sz="4500" dirty="0" smtClean="0">
                <a:latin typeface="Helvetica" charset="0"/>
                <a:ea typeface="Helvetica" charset="0"/>
                <a:cs typeface="Helvetica" charset="0"/>
              </a:rPr>
              <a:t>Content of Interest in Multimedia Data Compression</a:t>
            </a:r>
            <a:endParaRPr lang="en-US" sz="4500" dirty="0">
              <a:latin typeface="Helvetica" charset="0"/>
              <a:ea typeface="Helvetica" charset="0"/>
              <a:cs typeface="Helvetica" charset="0"/>
            </a:endParaRPr>
          </a:p>
        </p:txBody>
      </p:sp>
      <p:sp>
        <p:nvSpPr>
          <p:cNvPr id="3" name="Subtitle 2"/>
          <p:cNvSpPr>
            <a:spLocks noGrp="1"/>
          </p:cNvSpPr>
          <p:nvPr>
            <p:ph type="subTitle" idx="1"/>
          </p:nvPr>
        </p:nvSpPr>
        <p:spPr>
          <a:xfrm>
            <a:off x="1768336" y="4304748"/>
            <a:ext cx="5607326" cy="1314450"/>
          </a:xfrm>
        </p:spPr>
        <p:txBody>
          <a:bodyPr>
            <a:normAutofit fontScale="92500"/>
          </a:bodyPr>
          <a:lstStyle/>
          <a:p>
            <a:r>
              <a:rPr lang="en-US" dirty="0" smtClean="0">
                <a:solidFill>
                  <a:schemeClr val="tx1"/>
                </a:solidFill>
                <a:latin typeface="Helvetica" charset="0"/>
                <a:ea typeface="Helvetica" charset="0"/>
                <a:cs typeface="Helvetica" charset="0"/>
              </a:rPr>
              <a:t>Chong Shao</a:t>
            </a:r>
          </a:p>
          <a:p>
            <a:r>
              <a:rPr lang="en-US" dirty="0" smtClean="0">
                <a:latin typeface="Helvetica" charset="0"/>
                <a:ea typeface="Helvetica" charset="0"/>
                <a:cs typeface="Helvetica" charset="0"/>
              </a:rPr>
              <a:t>University of North Carolina at Chapel Hill</a:t>
            </a:r>
          </a:p>
          <a:p>
            <a:r>
              <a:rPr lang="en-US" dirty="0" smtClean="0">
                <a:latin typeface="Helvetica" charset="0"/>
                <a:ea typeface="Helvetica" charset="0"/>
                <a:cs typeface="Helvetica" charset="0"/>
              </a:rPr>
              <a:t>Advisor: </a:t>
            </a:r>
            <a:r>
              <a:rPr lang="en-US" dirty="0" err="1" smtClean="0">
                <a:latin typeface="Helvetica" charset="0"/>
                <a:ea typeface="Helvetica" charset="0"/>
                <a:cs typeface="Helvetica" charset="0"/>
              </a:rPr>
              <a:t>Shahriar</a:t>
            </a:r>
            <a:r>
              <a:rPr lang="en-US" dirty="0" smtClean="0">
                <a:latin typeface="Helvetica" charset="0"/>
                <a:ea typeface="Helvetica" charset="0"/>
                <a:cs typeface="Helvetica" charset="0"/>
              </a:rPr>
              <a:t> </a:t>
            </a:r>
            <a:r>
              <a:rPr lang="en-US" dirty="0" err="1" smtClean="0">
                <a:latin typeface="Helvetica" charset="0"/>
                <a:ea typeface="Helvetica" charset="0"/>
                <a:cs typeface="Helvetica" charset="0"/>
              </a:rPr>
              <a:t>Nirjon</a:t>
            </a:r>
            <a:r>
              <a:rPr lang="en-US" dirty="0" smtClean="0">
                <a:latin typeface="Helvetica" charset="0"/>
                <a:ea typeface="Helvetica" charset="0"/>
                <a:cs typeface="Helvetica" charset="0"/>
              </a:rPr>
              <a:t>, Russell Taylor</a:t>
            </a:r>
            <a:r>
              <a:rPr lang="en-US" dirty="0" smtClean="0">
                <a:solidFill>
                  <a:schemeClr val="tx1"/>
                </a:solidFill>
                <a:latin typeface="Helvetica" charset="0"/>
                <a:ea typeface="Helvetica" charset="0"/>
                <a:cs typeface="Helvetica" charset="0"/>
              </a:rPr>
              <a:t> </a:t>
            </a:r>
            <a:endParaRPr lang="en-US" dirty="0">
              <a:solidFill>
                <a:schemeClr val="tx1"/>
              </a:solidFill>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10</a:t>
            </a:fld>
            <a:endParaRPr lang="en-US"/>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Approach: frame segmentation</a:t>
            </a:r>
            <a:endParaRPr lang="en-US" dirty="0"/>
          </a:p>
        </p:txBody>
      </p:sp>
    </p:spTree>
    <p:extLst>
      <p:ext uri="{BB962C8B-B14F-4D97-AF65-F5344CB8AC3E}">
        <p14:creationId xmlns:p14="http://schemas.microsoft.com/office/powerpoint/2010/main" val="114222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536520"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718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412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406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4" y="2492047"/>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spTree>
    <p:extLst>
      <p:ext uri="{BB962C8B-B14F-4D97-AF65-F5344CB8AC3E}">
        <p14:creationId xmlns:p14="http://schemas.microsoft.com/office/powerpoint/2010/main" val="100568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smtClean="0">
                <a:latin typeface="Helvetica" charset="0"/>
                <a:ea typeface="Helvetica" charset="0"/>
                <a:cs typeface="Helvetica" charset="0"/>
              </a:rPr>
              <a:t>Result: </a:t>
            </a:r>
            <a:r>
              <a:rPr lang="en-US" dirty="0">
                <a:latin typeface="Helvetica" charset="0"/>
                <a:ea typeface="Helvetica" charset="0"/>
                <a:cs typeface="Helvetica" charset="0"/>
              </a:rPr>
              <a:t>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59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17</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05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18</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111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073"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19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783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Multimedia data </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1234" y="1407859"/>
            <a:ext cx="2098530" cy="1580375"/>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26583" y="3185453"/>
            <a:ext cx="3887832" cy="1603387"/>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1221234" y="4986059"/>
            <a:ext cx="2098530" cy="1532033"/>
          </a:xfrm>
          <a:prstGeom prst="rect">
            <a:avLst/>
          </a:prstGeom>
        </p:spPr>
      </p:pic>
      <p:sp>
        <p:nvSpPr>
          <p:cNvPr id="3" name="TextBox 2"/>
          <p:cNvSpPr txBox="1"/>
          <p:nvPr/>
        </p:nvSpPr>
        <p:spPr>
          <a:xfrm>
            <a:off x="4862290" y="2068547"/>
            <a:ext cx="2927853" cy="553998"/>
          </a:xfrm>
          <a:prstGeom prst="rect">
            <a:avLst/>
          </a:prstGeom>
          <a:noFill/>
        </p:spPr>
        <p:txBody>
          <a:bodyPr wrap="none" rtlCol="0">
            <a:spAutoFit/>
          </a:bodyPr>
          <a:lstStyle/>
          <a:p>
            <a:r>
              <a:rPr lang="en-US" sz="3000" dirty="0" smtClean="0"/>
              <a:t>Microscopy video</a:t>
            </a:r>
            <a:endParaRPr lang="en-US" sz="3000" dirty="0"/>
          </a:p>
        </p:txBody>
      </p:sp>
      <p:sp>
        <p:nvSpPr>
          <p:cNvPr id="5" name="TextBox 4"/>
          <p:cNvSpPr txBox="1"/>
          <p:nvPr/>
        </p:nvSpPr>
        <p:spPr>
          <a:xfrm>
            <a:off x="3975956" y="3790435"/>
            <a:ext cx="4963988" cy="553998"/>
          </a:xfrm>
          <a:prstGeom prst="rect">
            <a:avLst/>
          </a:prstGeom>
          <a:noFill/>
        </p:spPr>
        <p:txBody>
          <a:bodyPr wrap="none" rtlCol="0">
            <a:spAutoFit/>
          </a:bodyPr>
          <a:lstStyle/>
          <a:p>
            <a:r>
              <a:rPr lang="en-US" sz="3000" dirty="0" smtClean="0"/>
              <a:t>Images that links to real object</a:t>
            </a:r>
            <a:endParaRPr lang="en-US" sz="3000" dirty="0"/>
          </a:p>
        </p:txBody>
      </p:sp>
      <p:sp>
        <p:nvSpPr>
          <p:cNvPr id="11" name="TextBox 10"/>
          <p:cNvSpPr txBox="1"/>
          <p:nvPr/>
        </p:nvSpPr>
        <p:spPr>
          <a:xfrm>
            <a:off x="4092059" y="5510533"/>
            <a:ext cx="4588115" cy="553998"/>
          </a:xfrm>
          <a:prstGeom prst="rect">
            <a:avLst/>
          </a:prstGeom>
          <a:noFill/>
        </p:spPr>
        <p:txBody>
          <a:bodyPr wrap="none" rtlCol="0">
            <a:spAutoFit/>
          </a:bodyPr>
          <a:lstStyle/>
          <a:p>
            <a:r>
              <a:rPr lang="en-US" sz="3000" dirty="0" smtClean="0"/>
              <a:t>3D object with short motion</a:t>
            </a:r>
            <a:endParaRPr lang="en-US" sz="3000" dirty="0"/>
          </a:p>
        </p:txBody>
      </p:sp>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290214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21</a:t>
            </a:fld>
            <a:endParaRPr lang="en-US"/>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a:t>
            </a:r>
            <a:r>
              <a:rPr lang="en-US" smtClean="0"/>
              <a:t>distribution function</a:t>
            </a:r>
            <a:endParaRPr lang="en-US" dirty="0"/>
          </a:p>
        </p:txBody>
      </p:sp>
    </p:spTree>
    <p:extLst>
      <p:ext uri="{BB962C8B-B14F-4D97-AF65-F5344CB8AC3E}">
        <p14:creationId xmlns:p14="http://schemas.microsoft.com/office/powerpoint/2010/main" val="1192311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22</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624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23</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1982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a:r>
            <a:r>
              <a:rPr lang="en-US" dirty="0" smtClean="0">
                <a:latin typeface="Arial"/>
                <a:cs typeface="Arial"/>
              </a:rPr>
              <a:t>up to 100x </a:t>
            </a:r>
            <a:r>
              <a:rPr lang="en-US" dirty="0">
                <a:latin typeface="Arial"/>
                <a:cs typeface="Arial"/>
              </a:rPr>
              <a:t>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044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cs typeface="Helvetica"/>
              </a:rPr>
              <a:t>The first video compression technique in the literature that is based on correlation</a:t>
            </a:r>
          </a:p>
          <a:p>
            <a:pPr marL="342900" indent="-342900" algn="l">
              <a:buFont typeface="Arial" charset="0"/>
              <a:buChar char="•"/>
            </a:pPr>
            <a:r>
              <a:rPr lang="en-US" sz="2500" dirty="0"/>
              <a:t>A new way to evaluate the quality of a microscopy video based on statistical test </a:t>
            </a:r>
            <a:endParaRPr lang="en-US" sz="2500" dirty="0" smtClean="0">
              <a:cs typeface="Helvetica"/>
            </a:endParaRP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algn="l"/>
            <a:r>
              <a:rPr lang="en-US" sz="2500" dirty="0" smtClean="0"/>
              <a:t>Improvement: </a:t>
            </a:r>
          </a:p>
          <a:p>
            <a:pPr algn="l"/>
            <a:r>
              <a:rPr lang="en-US" sz="2500" dirty="0"/>
              <a:t>	</a:t>
            </a:r>
            <a:r>
              <a:rPr lang="en-US" sz="2500" dirty="0" smtClean="0"/>
              <a:t>(showing how much better than H264)</a:t>
            </a:r>
          </a:p>
        </p:txBody>
      </p:sp>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5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26</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Generality</a:t>
            </a:r>
            <a:endParaRPr lang="en-US" dirty="0"/>
          </a:p>
        </p:txBody>
      </p:sp>
      <p:pic>
        <p:nvPicPr>
          <p:cNvPr id="9" name="Picture 8"/>
          <p:cNvPicPr>
            <a:picLocks noChangeAspect="1"/>
          </p:cNvPicPr>
          <p:nvPr/>
        </p:nvPicPr>
        <p:blipFill rotWithShape="1">
          <a:blip r:embed="rId5"/>
          <a:srcRect r="50000"/>
          <a:stretch/>
        </p:blipFill>
        <p:spPr>
          <a:xfrm>
            <a:off x="6030587" y="2666894"/>
            <a:ext cx="2484763" cy="1923191"/>
          </a:xfrm>
          <a:prstGeom prst="rect">
            <a:avLst/>
          </a:prstGeom>
        </p:spPr>
      </p:pic>
      <p:sp>
        <p:nvSpPr>
          <p:cNvPr id="10" name="TextBox 9"/>
          <p:cNvSpPr txBox="1"/>
          <p:nvPr/>
        </p:nvSpPr>
        <p:spPr>
          <a:xfrm>
            <a:off x="318824" y="1166167"/>
            <a:ext cx="7606508" cy="1631216"/>
          </a:xfrm>
          <a:prstGeom prst="rect">
            <a:avLst/>
          </a:prstGeom>
          <a:noFill/>
        </p:spPr>
        <p:txBody>
          <a:bodyPr wrap="square" rtlCol="0">
            <a:spAutoFit/>
          </a:bodyPr>
          <a:lstStyle/>
          <a:p>
            <a:pPr marL="342900" indent="-342900">
              <a:buFont typeface="Arial" charset="0"/>
              <a:buChar char="•"/>
            </a:pPr>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3771326" y="4791396"/>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6716295" y="4776528"/>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5"/>
          <a:srcRect l="50420"/>
          <a:stretch/>
        </p:blipFill>
        <p:spPr>
          <a:xfrm>
            <a:off x="3274260" y="2665970"/>
            <a:ext cx="2485319" cy="1939907"/>
          </a:xfrm>
          <a:prstGeom prst="rect">
            <a:avLst/>
          </a:prstGeom>
        </p:spPr>
      </p:pic>
      <p:cxnSp>
        <p:nvCxnSpPr>
          <p:cNvPr id="12" name="Straight Connector 11"/>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 name="www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8168" y="2797383"/>
            <a:ext cx="2362799" cy="1739693"/>
          </a:xfrm>
          <a:prstGeom prst="rect">
            <a:avLst/>
          </a:prstGeom>
        </p:spPr>
      </p:pic>
      <p:sp>
        <p:nvSpPr>
          <p:cNvPr id="3" name="Rectangle 2"/>
          <p:cNvSpPr/>
          <p:nvPr/>
        </p:nvSpPr>
        <p:spPr>
          <a:xfrm>
            <a:off x="318824" y="5240423"/>
            <a:ext cx="7940383" cy="1246495"/>
          </a:xfrm>
          <a:prstGeom prst="rect">
            <a:avLst/>
          </a:prstGeom>
        </p:spPr>
        <p:txBody>
          <a:bodyPr wrap="square">
            <a:spAutoFit/>
          </a:bodyPr>
          <a:lstStyle/>
          <a:p>
            <a:pPr marL="342900" indent="-342900">
              <a:buFont typeface="Arial" charset="0"/>
              <a:buChar char="•"/>
            </a:pPr>
            <a:r>
              <a:rPr lang="en-US" sz="2500" dirty="0">
                <a:cs typeface="Helvetica"/>
              </a:rPr>
              <a:t>Adding synthesized noise to make the compressed video better match the original can be applied to videos other than microscopy.</a:t>
            </a:r>
            <a:endParaRPr lang="en-US" sz="2500" dirty="0"/>
          </a:p>
        </p:txBody>
      </p:sp>
    </p:spTree>
    <p:extLst>
      <p:ext uri="{BB962C8B-B14F-4D97-AF65-F5344CB8AC3E}">
        <p14:creationId xmlns:p14="http://schemas.microsoft.com/office/powerpoint/2010/main" val="7844435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27</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Image</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2038" y="1473129"/>
            <a:ext cx="2098530" cy="1580375"/>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62613" y="3262030"/>
            <a:ext cx="3887832" cy="1603387"/>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832038" y="5051329"/>
            <a:ext cx="2098530" cy="1532033"/>
          </a:xfrm>
          <a:prstGeom prst="rect">
            <a:avLst/>
          </a:prstGeom>
        </p:spPr>
      </p:pic>
      <p:sp>
        <p:nvSpPr>
          <p:cNvPr id="12" name="Rounded Rectangle 11"/>
          <p:cNvSpPr/>
          <p:nvPr/>
        </p:nvSpPr>
        <p:spPr>
          <a:xfrm>
            <a:off x="690450" y="3177752"/>
            <a:ext cx="2381706" cy="1771944"/>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875542" y="1998319"/>
            <a:ext cx="2927853" cy="553998"/>
          </a:xfrm>
          <a:prstGeom prst="rect">
            <a:avLst/>
          </a:prstGeom>
          <a:noFill/>
        </p:spPr>
        <p:txBody>
          <a:bodyPr wrap="none" rtlCol="0">
            <a:spAutoFit/>
          </a:bodyPr>
          <a:lstStyle/>
          <a:p>
            <a:r>
              <a:rPr lang="en-US" sz="3000" dirty="0" smtClean="0"/>
              <a:t>Microscopy video</a:t>
            </a:r>
            <a:endParaRPr lang="en-US" sz="3000" dirty="0"/>
          </a:p>
        </p:txBody>
      </p:sp>
      <p:sp>
        <p:nvSpPr>
          <p:cNvPr id="14" name="TextBox 13"/>
          <p:cNvSpPr txBox="1"/>
          <p:nvPr/>
        </p:nvSpPr>
        <p:spPr>
          <a:xfrm>
            <a:off x="3989208" y="3720207"/>
            <a:ext cx="4963988" cy="553998"/>
          </a:xfrm>
          <a:prstGeom prst="rect">
            <a:avLst/>
          </a:prstGeom>
          <a:noFill/>
        </p:spPr>
        <p:txBody>
          <a:bodyPr wrap="none" rtlCol="0">
            <a:spAutoFit/>
          </a:bodyPr>
          <a:lstStyle/>
          <a:p>
            <a:r>
              <a:rPr lang="en-US" sz="3000" dirty="0" smtClean="0"/>
              <a:t>Images that links to real object</a:t>
            </a:r>
            <a:endParaRPr lang="en-US" sz="3000" dirty="0"/>
          </a:p>
        </p:txBody>
      </p:sp>
      <p:sp>
        <p:nvSpPr>
          <p:cNvPr id="15" name="TextBox 14"/>
          <p:cNvSpPr txBox="1"/>
          <p:nvPr/>
        </p:nvSpPr>
        <p:spPr>
          <a:xfrm>
            <a:off x="4105311" y="5440305"/>
            <a:ext cx="4588115" cy="553998"/>
          </a:xfrm>
          <a:prstGeom prst="rect">
            <a:avLst/>
          </a:prstGeom>
          <a:noFill/>
        </p:spPr>
        <p:txBody>
          <a:bodyPr wrap="none" rtlCol="0">
            <a:spAutoFit/>
          </a:bodyPr>
          <a:lstStyle/>
          <a:p>
            <a:r>
              <a:rPr lang="en-US" sz="3000" dirty="0" smtClean="0"/>
              <a:t>3D object with short motion</a:t>
            </a:r>
            <a:endParaRPr lang="en-US" sz="3000" dirty="0"/>
          </a:p>
        </p:txBody>
      </p:sp>
    </p:spTree>
    <p:extLst>
      <p:ext uri="{BB962C8B-B14F-4D97-AF65-F5344CB8AC3E}">
        <p14:creationId xmlns:p14="http://schemas.microsoft.com/office/powerpoint/2010/main" val="108043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1404802"/>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a:t>
            </a:r>
            <a:r>
              <a:rPr lang="en-US" dirty="0" smtClean="0">
                <a:latin typeface="Helvetica" charset="0"/>
                <a:ea typeface="Helvetica" charset="0"/>
                <a:cs typeface="Helvetica" charset="0"/>
              </a:rPr>
              <a:t>compression </a:t>
            </a:r>
            <a:r>
              <a:rPr lang="en-US" dirty="0" smtClean="0">
                <a:latin typeface="Helvetica" charset="0"/>
                <a:ea typeface="Helvetica" charset="0"/>
                <a:cs typeface="Helvetica" charset="0"/>
              </a:rPr>
              <a:t>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28</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739091"/>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737232"/>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495433"/>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4333850"/>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539249"/>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4377666"/>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676095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135" y="1615608"/>
            <a:ext cx="7886700" cy="4351338"/>
          </a:xfrm>
        </p:spPr>
        <p:txBody>
          <a:bodyPr/>
          <a:lstStyle/>
          <a:p>
            <a:pPr marL="0" indent="0">
              <a:buNone/>
            </a:pPr>
            <a:r>
              <a:rPr lang="en-US" dirty="0" smtClean="0"/>
              <a:t>Store image data into Bluetooth low energy Beacons (30 bytes storage)</a:t>
            </a:r>
            <a:endParaRPr lang="en-US" dirty="0"/>
          </a:p>
        </p:txBody>
      </p:sp>
      <p:pic>
        <p:nvPicPr>
          <p:cNvPr id="4" name="Picture 3"/>
          <p:cNvPicPr>
            <a:picLocks noChangeAspect="1"/>
          </p:cNvPicPr>
          <p:nvPr/>
        </p:nvPicPr>
        <p:blipFill>
          <a:blip r:embed="rId3"/>
          <a:stretch>
            <a:fillRect/>
          </a:stretch>
        </p:blipFill>
        <p:spPr>
          <a:xfrm>
            <a:off x="3979338" y="2918361"/>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977124"/>
            <a:ext cx="490238" cy="490238"/>
          </a:xfrm>
          <a:prstGeom prst="rect">
            <a:avLst/>
          </a:prstGeom>
        </p:spPr>
      </p:pic>
      <p:pic>
        <p:nvPicPr>
          <p:cNvPr id="6" name="Picture 5"/>
          <p:cNvPicPr>
            <a:picLocks noChangeAspect="1"/>
          </p:cNvPicPr>
          <p:nvPr/>
        </p:nvPicPr>
        <p:blipFill>
          <a:blip r:embed="rId5"/>
          <a:stretch>
            <a:fillRect/>
          </a:stretch>
        </p:blipFill>
        <p:spPr>
          <a:xfrm>
            <a:off x="4305485" y="4481366"/>
            <a:ext cx="985996" cy="985996"/>
          </a:xfrm>
          <a:prstGeom prst="rect">
            <a:avLst/>
          </a:prstGeom>
        </p:spPr>
      </p:pic>
      <p:pic>
        <p:nvPicPr>
          <p:cNvPr id="7" name="Picture 6"/>
          <p:cNvPicPr>
            <a:picLocks noChangeAspect="1"/>
          </p:cNvPicPr>
          <p:nvPr/>
        </p:nvPicPr>
        <p:blipFill>
          <a:blip r:embed="rId6"/>
          <a:stretch>
            <a:fillRect/>
          </a:stretch>
        </p:blipFill>
        <p:spPr>
          <a:xfrm>
            <a:off x="5400830" y="4598782"/>
            <a:ext cx="485261" cy="507872"/>
          </a:xfrm>
          <a:prstGeom prst="rect">
            <a:avLst/>
          </a:prstGeom>
        </p:spPr>
      </p:pic>
      <p:pic>
        <p:nvPicPr>
          <p:cNvPr id="8" name="Picture 7"/>
          <p:cNvPicPr>
            <a:picLocks noChangeAspect="1"/>
          </p:cNvPicPr>
          <p:nvPr/>
        </p:nvPicPr>
        <p:blipFill>
          <a:blip r:embed="rId7"/>
          <a:stretch>
            <a:fillRect/>
          </a:stretch>
        </p:blipFill>
        <p:spPr>
          <a:xfrm>
            <a:off x="5291480" y="4492103"/>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4197107"/>
            <a:ext cx="490238" cy="490238"/>
          </a:xfrm>
          <a:prstGeom prst="rect">
            <a:avLst/>
          </a:prstGeom>
        </p:spPr>
      </p:pic>
      <p:sp>
        <p:nvSpPr>
          <p:cNvPr id="10" name="Rectangle 9"/>
          <p:cNvSpPr/>
          <p:nvPr/>
        </p:nvSpPr>
        <p:spPr>
          <a:xfrm>
            <a:off x="3967564" y="6148602"/>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29</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Initial </a:t>
            </a:r>
            <a:r>
              <a:rPr lang="en-US" dirty="0" smtClean="0">
                <a:latin typeface="Helvetica" charset="0"/>
                <a:ea typeface="Helvetica" charset="0"/>
                <a:cs typeface="Helvetica" charset="0"/>
              </a:rPr>
              <a:t>application</a:t>
            </a:r>
            <a:endParaRPr lang="en-US" dirty="0">
              <a:latin typeface="Helvetica" charset="0"/>
              <a:ea typeface="Helvetica" charset="0"/>
              <a:cs typeface="Helvetica" charset="0"/>
            </a:endParaRP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820029"/>
            <a:ext cx="2995360" cy="1647332"/>
          </a:xfrm>
          <a:prstGeom prst="rect">
            <a:avLst/>
          </a:prstGeom>
        </p:spPr>
      </p:pic>
    </p:spTree>
    <p:extLst>
      <p:ext uri="{BB962C8B-B14F-4D97-AF65-F5344CB8AC3E}">
        <p14:creationId xmlns:p14="http://schemas.microsoft.com/office/powerpoint/2010/main" val="810340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latin typeface="Helvetica" charset="0"/>
                <a:ea typeface="Helvetica" charset="0"/>
                <a:cs typeface="Helvetica" charset="0"/>
              </a:rPr>
              <a:t>Prioritizing </a:t>
            </a:r>
            <a:r>
              <a:rPr lang="en-US" sz="2500" dirty="0">
                <a:solidFill>
                  <a:schemeClr val="accent1"/>
                </a:solidFill>
                <a:latin typeface="Helvetica" charset="0"/>
                <a:ea typeface="Helvetica" charset="0"/>
                <a:cs typeface="Helvetica" charset="0"/>
              </a:rPr>
              <a:t>the content of interest</a:t>
            </a:r>
            <a:r>
              <a:rPr lang="en-US" sz="2500" dirty="0">
                <a:solidFill>
                  <a:srgbClr val="FF0000"/>
                </a:solidFill>
                <a:latin typeface="Helvetica" charset="0"/>
                <a:ea typeface="Helvetica" charset="0"/>
                <a:cs typeface="Helvetica" charset="0"/>
              </a:rPr>
              <a:t> </a:t>
            </a:r>
            <a:r>
              <a:rPr lang="en-US" sz="2500" dirty="0">
                <a:latin typeface="Helvetica" charset="0"/>
                <a:ea typeface="Helvetica" charset="0"/>
                <a:cs typeface="Helvetica" charset="0"/>
              </a:rPr>
              <a:t>in </a:t>
            </a:r>
            <a:r>
              <a:rPr lang="en-US" sz="2500" dirty="0" smtClean="0">
                <a:latin typeface="Helvetica" charset="0"/>
                <a:ea typeface="Helvetica" charset="0"/>
                <a:cs typeface="Helvetica" charset="0"/>
              </a:rPr>
              <a:t>systems with extreme storage limit and quality requirement </a:t>
            </a:r>
            <a:r>
              <a:rPr lang="en-US" sz="2500" dirty="0">
                <a:latin typeface="Helvetica" charset="0"/>
                <a:ea typeface="Helvetica" charset="0"/>
                <a:cs typeface="Helvetica" charset="0"/>
              </a:rPr>
              <a:t>leads to new compression algorithms that give </a:t>
            </a:r>
            <a:r>
              <a:rPr lang="en-US" sz="2500" dirty="0">
                <a:solidFill>
                  <a:schemeClr val="accent1"/>
                </a:solidFill>
                <a:latin typeface="Helvetica" charset="0"/>
                <a:ea typeface="Helvetica" charset="0"/>
                <a:cs typeface="Helvetica" charset="0"/>
              </a:rPr>
              <a:t>better compression </a:t>
            </a:r>
            <a:r>
              <a:rPr lang="en-US" sz="2500" dirty="0" smtClean="0">
                <a:latin typeface="Helvetica" charset="0"/>
                <a:ea typeface="Helvetica" charset="0"/>
                <a:cs typeface="Helvetica" charset="0"/>
              </a:rPr>
              <a:t>than </a:t>
            </a:r>
            <a:r>
              <a:rPr lang="en-US" sz="2500" dirty="0">
                <a:latin typeface="Helvetica" charset="0"/>
                <a:ea typeface="Helvetica" charset="0"/>
                <a:cs typeface="Helvetica" charset="0"/>
              </a:rPr>
              <a:t>standard methods with the </a:t>
            </a:r>
            <a:r>
              <a:rPr lang="en-US" sz="2500" dirty="0">
                <a:solidFill>
                  <a:schemeClr val="accent1"/>
                </a:solidFill>
                <a:latin typeface="Helvetica" charset="0"/>
                <a:ea typeface="Helvetica" charset="0"/>
                <a:cs typeface="Helvetica" charset="0"/>
              </a:rPr>
              <a:t>same quality </a:t>
            </a:r>
            <a:r>
              <a:rPr lang="en-US" sz="2500" dirty="0">
                <a:latin typeface="Helvetica" charset="0"/>
                <a:ea typeface="Helvetica" charset="0"/>
                <a:cs typeface="Helvetica" charset="0"/>
              </a:rPr>
              <a:t>compressed data for the application</a:t>
            </a:r>
            <a:r>
              <a:rPr lang="en-US" sz="2500" dirty="0" smtClean="0">
                <a:latin typeface="Helvetica" charset="0"/>
                <a:ea typeface="Helvetica" charset="0"/>
                <a:cs typeface="Helvetica" charset="0"/>
              </a:rPr>
              <a:t>.</a:t>
            </a:r>
          </a:p>
          <a:p>
            <a:pPr algn="l"/>
            <a:endParaRPr lang="en-US" sz="2500" dirty="0" smtClean="0">
              <a:latin typeface="Helvetica" charset="0"/>
              <a:ea typeface="Helvetica" charset="0"/>
              <a:cs typeface="Helvetica" charset="0"/>
            </a:endParaRPr>
          </a:p>
          <a:p>
            <a:pPr algn="l"/>
            <a:endParaRPr lang="en-US" sz="2500" dirty="0" smtClean="0">
              <a:latin typeface="Helvetica" charset="0"/>
              <a:ea typeface="Helvetica" charset="0"/>
              <a:cs typeface="Helvetica" charset="0"/>
            </a:endParaRPr>
          </a:p>
          <a:p>
            <a:pPr algn="l"/>
            <a:r>
              <a:rPr lang="en-US" sz="2500" dirty="0" smtClean="0">
                <a:latin typeface="Helvetica" charset="0"/>
                <a:ea typeface="Helvetica" charset="0"/>
                <a:cs typeface="Helvetica" charset="0"/>
              </a:rPr>
              <a:t>Measures:</a:t>
            </a:r>
            <a:endParaRPr lang="en-US" sz="2500" dirty="0">
              <a:latin typeface="Helvetica" charset="0"/>
              <a:ea typeface="Helvetica" charset="0"/>
              <a:cs typeface="Helvetica" charset="0"/>
            </a:endParaRPr>
          </a:p>
          <a:p>
            <a:pPr algn="l"/>
            <a:r>
              <a:rPr lang="en-US" sz="2500" dirty="0">
                <a:solidFill>
                  <a:schemeClr val="accent1"/>
                </a:solidFill>
                <a:latin typeface="Helvetica" charset="0"/>
                <a:ea typeface="Helvetica" charset="0"/>
                <a:cs typeface="Helvetica" charset="0"/>
              </a:rPr>
              <a:t>Better compression</a:t>
            </a:r>
            <a:r>
              <a:rPr lang="en-US" sz="2500" dirty="0">
                <a:latin typeface="Helvetica" charset="0"/>
                <a:ea typeface="Helvetica" charset="0"/>
                <a:cs typeface="Helvetica" charset="0"/>
              </a:rPr>
              <a:t>: image 200 bytes, video: 100x</a:t>
            </a:r>
          </a:p>
          <a:p>
            <a:pPr algn="l"/>
            <a:r>
              <a:rPr lang="en-US" sz="2500" dirty="0">
                <a:solidFill>
                  <a:schemeClr val="accent1"/>
                </a:solidFill>
                <a:latin typeface="Helvetica" charset="0"/>
                <a:ea typeface="Helvetica" charset="0"/>
                <a:cs typeface="Helvetica" charset="0"/>
              </a:rPr>
              <a:t>Same quality</a:t>
            </a:r>
            <a:r>
              <a:rPr lang="en-US" sz="2500" dirty="0">
                <a:latin typeface="Helvetica" charset="0"/>
                <a:ea typeface="Helvetica" charset="0"/>
                <a:cs typeface="Helvetica" charset="0"/>
              </a:rPr>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86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184" y="968755"/>
            <a:ext cx="7886700" cy="4351338"/>
          </a:xfrm>
        </p:spPr>
        <p:txBody>
          <a:bodyPr>
            <a:normAutofit/>
          </a:bodyPr>
          <a:lstStyle/>
          <a:p>
            <a:pPr marL="0" indent="0">
              <a:buNone/>
            </a:pP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No published techniques can compress image into this size.</a:t>
            </a:r>
          </a:p>
          <a:p>
            <a:pPr marL="0" indent="0">
              <a:buNone/>
            </a:pPr>
            <a:r>
              <a:rPr lang="en-US" sz="3000" dirty="0" smtClean="0">
                <a:latin typeface="Helvetica" charset="0"/>
                <a:ea typeface="Helvetica" charset="0"/>
                <a:cs typeface="Helvetica" charset="0"/>
              </a:rPr>
              <a:t>Develop a new approach to achieve better multimedia data compression than conventional compression techniques.</a:t>
            </a:r>
            <a:endParaRPr lang="en-US" sz="30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965" y="3679605"/>
            <a:ext cx="5069785" cy="3041871"/>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30</a:t>
            </a:fld>
            <a:endParaRPr lang="en-US"/>
          </a:p>
        </p:txBody>
      </p:sp>
      <p:sp>
        <p:nvSpPr>
          <p:cNvPr id="4" name="Oval 3"/>
          <p:cNvSpPr/>
          <p:nvPr/>
        </p:nvSpPr>
        <p:spPr>
          <a:xfrm>
            <a:off x="1914400" y="4778410"/>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59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31</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a:t>
            </a:r>
            <a:r>
              <a:rPr lang="en-US" sz="2500" dirty="0" smtClean="0"/>
              <a:t>~1000 </a:t>
            </a:r>
            <a:r>
              <a:rPr lang="en-US" sz="2500" dirty="0" smtClean="0"/>
              <a:t>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216447" y="1807493"/>
            <a:ext cx="4105918" cy="2031325"/>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Motivation: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920065" y="2108769"/>
            <a:ext cx="2995360" cy="1647332"/>
          </a:xfrm>
        </p:spPr>
      </p:pic>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32</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2" name="Picture 21" descr="ppt_fig1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826" y="3720004"/>
            <a:ext cx="2998305" cy="2998305"/>
          </a:xfrm>
          <a:prstGeom prst="rect">
            <a:avLst/>
          </a:prstGeom>
        </p:spPr>
      </p:pic>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dirty="0" smtClean="0">
                <a:latin typeface="Helvetica" charset="0"/>
                <a:ea typeface="Helvetica" charset="0"/>
                <a:cs typeface="Helvetica" charset="0"/>
              </a:rPr>
              <a:t>Google Physical Web, Fat Beacon</a:t>
            </a:r>
          </a:p>
          <a:p>
            <a:pPr lvl="1"/>
            <a:endParaRPr lang="en-US" dirty="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r>
              <a:rPr lang="en-US" dirty="0" smtClean="0">
                <a:latin typeface="Helvetica" charset="0"/>
                <a:ea typeface="Helvetica" charset="0"/>
                <a:cs typeface="Helvetica" charset="0"/>
              </a:rPr>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
        <p:nvSpPr>
          <p:cNvPr id="12"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Motivation: </a:t>
            </a:r>
            <a:r>
              <a:rPr lang="en-US" dirty="0"/>
              <a:t>BLE Beacon technology</a:t>
            </a:r>
          </a:p>
        </p:txBody>
      </p:sp>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2350"/>
            <a:ext cx="4992757" cy="3857017"/>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34</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a:t>
            </a:r>
            <a:r>
              <a:rPr lang="en-US" dirty="0" smtClean="0">
                <a:latin typeface="Helvetica" charset="0"/>
                <a:ea typeface="Helvetica" charset="0"/>
                <a:cs typeface="Helvetica" charset="0"/>
              </a:rPr>
              <a:t>life </a:t>
            </a:r>
            <a:r>
              <a:rPr lang="en-US" dirty="0">
                <a:latin typeface="Helvetica" charset="0"/>
                <a:ea typeface="Helvetica" charset="0"/>
                <a:cs typeface="Helvetica" charset="0"/>
              </a:rPr>
              <a:t>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655254" y="4138828"/>
            <a:ext cx="4450257"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a:t>
            </a:r>
            <a:r>
              <a:rPr lang="en-US" sz="2500" dirty="0" smtClean="0">
                <a:latin typeface="Helvetica" charset="0"/>
                <a:ea typeface="Helvetica" charset="0"/>
                <a:cs typeface="Helvetica" charset="0"/>
              </a:rPr>
              <a:t>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a:latin typeface="Helvetica" charset="0"/>
                <a:ea typeface="Helvetica" charset="0"/>
                <a:cs typeface="Helvetica" charset="0"/>
              </a:rPr>
              <a:t>compression</a:t>
            </a:r>
          </a:p>
          <a:p>
            <a:r>
              <a:rPr lang="en-US" sz="2500" i="1" dirty="0" smtClean="0">
                <a:latin typeface="Cambria Math" charset="0"/>
                <a:ea typeface="Cambria Math" charset="0"/>
                <a:cs typeface="Cambria Math" charset="0"/>
              </a:rPr>
              <a:t>C</a:t>
            </a:r>
            <a:r>
              <a:rPr lang="en-US" sz="2500" dirty="0" smtClean="0"/>
              <a:t>: </a:t>
            </a:r>
            <a:r>
              <a:rPr lang="en-US" sz="2500" dirty="0">
                <a:latin typeface="Helvetica" charset="0"/>
                <a:ea typeface="Helvetica" charset="0"/>
                <a:cs typeface="Helvetica" charset="0"/>
              </a:rPr>
              <a:t>payload size of BLE packet</a:t>
            </a:r>
          </a:p>
          <a:p>
            <a:r>
              <a:rPr lang="en-US" sz="2500" i="1" dirty="0" smtClean="0">
                <a:latin typeface="Cambria Math" charset="0"/>
                <a:ea typeface="Cambria Math" charset="0"/>
                <a:cs typeface="Cambria Math" charset="0"/>
              </a:rPr>
              <a:t>T</a:t>
            </a:r>
            <a:r>
              <a:rPr lang="en-US" sz="2500" dirty="0" smtClean="0"/>
              <a:t>: </a:t>
            </a:r>
            <a:r>
              <a:rPr lang="en-US" sz="2500" dirty="0">
                <a:latin typeface="Helvetica" charset="0"/>
                <a:ea typeface="Helvetica" charset="0"/>
                <a:cs typeface="Helvetica" charset="0"/>
              </a:rPr>
              <a:t>maximum allowable latency</a:t>
            </a:r>
          </a:p>
          <a:p>
            <a:r>
              <a:rPr lang="en-US" sz="2500" i="1" dirty="0" smtClean="0">
                <a:latin typeface="Cambria Math" charset="0"/>
                <a:ea typeface="Cambria Math" charset="0"/>
                <a:cs typeface="Cambria Math" charset="0"/>
              </a:rPr>
              <a:t>K</a:t>
            </a:r>
            <a:r>
              <a:rPr lang="en-US" sz="2500" dirty="0" smtClean="0"/>
              <a:t>: </a:t>
            </a:r>
            <a:r>
              <a:rPr lang="en-US" sz="2500" dirty="0">
                <a:latin typeface="Helvetica" charset="0"/>
                <a:ea typeface="Helvetica" charset="0"/>
                <a:cs typeface="Helvetica" charset="0"/>
              </a:rPr>
              <a:t>number of beacons</a:t>
            </a:r>
          </a:p>
          <a:p>
            <a:r>
              <a:rPr lang="en-US" sz="2500" dirty="0" smtClean="0"/>
              <a:t> 𝜏: </a:t>
            </a:r>
            <a:r>
              <a:rPr lang="en-US" sz="2500" dirty="0">
                <a:latin typeface="Helvetica" charset="0"/>
                <a:ea typeface="Helvetica" charset="0"/>
                <a:cs typeface="Helvetica" charset="0"/>
              </a:rPr>
              <a:t>beacon lifetime </a:t>
            </a:r>
          </a:p>
        </p:txBody>
      </p:sp>
      <mc:AlternateContent xmlns:mc="http://schemas.openxmlformats.org/markup-compatibility/2006" xmlns:a14="http://schemas.microsoft.com/office/drawing/2010/main">
        <mc:Choice Requires="a14">
          <p:sp>
            <p:nvSpPr>
              <p:cNvPr id="10" name="TextBox 9"/>
              <p:cNvSpPr txBox="1"/>
              <p:nvPr/>
            </p:nvSpPr>
            <p:spPr>
              <a:xfrm>
                <a:off x="5039783" y="2491730"/>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039783" y="2491730"/>
                <a:ext cx="3786165" cy="1034194"/>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95546"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a:t>
            </a:r>
            <a:r>
              <a:rPr lang="en-US">
                <a:latin typeface="Helvetica" charset="0"/>
                <a:ea typeface="Helvetica" charset="0"/>
                <a:cs typeface="Helvetica" charset="0"/>
              </a:rPr>
              <a:t>packet </a:t>
            </a:r>
            <a:r>
              <a:rPr lang="en-US" smtClean="0">
                <a:latin typeface="Helvetica" charset="0"/>
                <a:ea typeface="Helvetica" charset="0"/>
                <a:cs typeface="Helvetica" charset="0"/>
              </a:rPr>
              <a:t>constraint</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97592" y="4145669"/>
            <a:ext cx="7207601" cy="2323160"/>
          </a:xfrm>
        </p:spPr>
        <p:txBody>
          <a:bodyPr>
            <a:noAutofit/>
          </a:bodyPr>
          <a:lstStyle/>
          <a:p>
            <a:pPr marL="0" indent="0">
              <a:buNone/>
            </a:pPr>
            <a:r>
              <a:rPr lang="en-US" sz="2500" dirty="0">
                <a:latin typeface="Helvetica" charset="0"/>
                <a:ea typeface="Helvetica" charset="0"/>
                <a:cs typeface="Helvetica" charset="0"/>
              </a:rPr>
              <a:t>Limited broadcasting data packet size</a:t>
            </a:r>
          </a:p>
          <a:p>
            <a:pPr>
              <a:buFontTx/>
              <a:buChar char="-"/>
            </a:pPr>
            <a:endParaRPr lang="en-US" sz="2500" dirty="0" smtClean="0">
              <a:solidFill>
                <a:schemeClr val="accent1"/>
              </a:solidFill>
              <a:latin typeface="Helvetica" charset="0"/>
              <a:ea typeface="Helvetica" charset="0"/>
              <a:cs typeface="Helvetica" charset="0"/>
            </a:endParaRPr>
          </a:p>
          <a:p>
            <a:pPr marL="0" indent="0">
              <a:buNone/>
            </a:pPr>
            <a:r>
              <a:rPr lang="en-US" sz="2500" dirty="0" smtClean="0">
                <a:solidFill>
                  <a:schemeClr val="accent1"/>
                </a:solidFill>
                <a:latin typeface="Helvetica" charset="0"/>
                <a:ea typeface="Helvetica" charset="0"/>
                <a:cs typeface="Helvetica" charset="0"/>
              </a:rPr>
              <a:t>30</a:t>
            </a:r>
            <a:r>
              <a:rPr lang="en-US" sz="2500" dirty="0" smtClean="0">
                <a:latin typeface="Helvetica" charset="0"/>
                <a:ea typeface="Helvetica" charset="0"/>
                <a:cs typeface="Helvetica" charset="0"/>
              </a:rPr>
              <a:t> bytes using BLE lower level protocol</a:t>
            </a:r>
            <a:endParaRPr lang="en-US" sz="2500" dirty="0">
              <a:latin typeface="Helvetica" charset="0"/>
              <a:ea typeface="Helvetica" charset="0"/>
              <a:cs typeface="Helvetica" charset="0"/>
            </a:endParaRPr>
          </a:p>
          <a:p>
            <a:pPr marL="0" indent="0">
              <a:buNone/>
            </a:pPr>
            <a:r>
              <a:rPr lang="en-US" sz="2500" dirty="0">
                <a:latin typeface="Helvetica" charset="0"/>
                <a:ea typeface="Helvetica" charset="0"/>
                <a:cs typeface="Helvetica" charset="0"/>
              </a:rPr>
              <a:t>Future: BLE 5.0 with 8x broadcasting capacity: ~256 bytes </a:t>
            </a:r>
          </a:p>
          <a:p>
            <a:pPr marL="0" lvl="1" indent="0">
              <a:buNone/>
            </a:pPr>
            <a:endParaRPr lang="en-US" sz="2500" dirty="0">
              <a:latin typeface="Helvetica" charset="0"/>
              <a:ea typeface="Helvetica" charset="0"/>
              <a:cs typeface="Helvetica" charset="0"/>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35</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0" y="1755429"/>
            <a:ext cx="9144000" cy="2240882"/>
          </a:xfrm>
          <a:prstGeom prst="rect">
            <a:avLst/>
          </a:prstGeom>
        </p:spPr>
      </p:pic>
      <p:sp>
        <p:nvSpPr>
          <p:cNvPr id="11" name="Rectangle 10"/>
          <p:cNvSpPr/>
          <p:nvPr/>
        </p:nvSpPr>
        <p:spPr>
          <a:xfrm>
            <a:off x="4809711" y="6618187"/>
            <a:ext cx="4572000" cy="246221"/>
          </a:xfrm>
          <a:prstGeom prst="rect">
            <a:avLst/>
          </a:prstGeom>
        </p:spPr>
        <p:txBody>
          <a:bodyPr>
            <a:spAutoFit/>
          </a:bodyPr>
          <a:lstStyle/>
          <a:p>
            <a:r>
              <a:rPr lang="en-US" sz="1000" dirty="0"/>
              <a:t>http://j2abro.blogspot.com/2014/06/understanding-</a:t>
            </a:r>
            <a:r>
              <a:rPr lang="en-US" sz="1000" dirty="0" err="1"/>
              <a:t>bluetooth</a:t>
            </a:r>
            <a:r>
              <a:rPr lang="en-US" sz="1000" dirty="0"/>
              <a:t>-</a:t>
            </a:r>
            <a:r>
              <a:rPr lang="en-US" sz="1000" dirty="0" err="1"/>
              <a:t>advertising.html</a:t>
            </a:r>
            <a:endParaRPr lang="en-US" sz="1000" dirty="0"/>
          </a:p>
        </p:txBody>
      </p: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Conventional </a:t>
            </a:r>
            <a:r>
              <a:rPr lang="en-US" dirty="0" smtClean="0">
                <a:latin typeface="Helvetica" charset="0"/>
                <a:ea typeface="Helvetica" charset="0"/>
                <a:cs typeface="Helvetica" charset="0"/>
              </a:rPr>
              <a:t>compression does not work</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36</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3812" y="3308707"/>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 prioritizing </a:t>
            </a:r>
            <a:r>
              <a:rPr lang="en-US" dirty="0" smtClean="0">
                <a:latin typeface="Helvetica" charset="0"/>
                <a:ea typeface="Helvetica" charset="0"/>
                <a:cs typeface="Helvetica" charset="0"/>
              </a:rPr>
              <a:t>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37</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2245837"/>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p>
          <a:p>
            <a:pPr lvl="2"/>
            <a:r>
              <a:rPr lang="en-US" sz="2500" dirty="0" smtClean="0"/>
              <a:t>Triangle mesh</a:t>
            </a:r>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39</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Video</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2350" y="1407859"/>
            <a:ext cx="2098530" cy="1580375"/>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247699" y="3228726"/>
            <a:ext cx="3887832" cy="1603387"/>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1142350" y="4986059"/>
            <a:ext cx="2098530" cy="1532033"/>
          </a:xfrm>
          <a:prstGeom prst="rect">
            <a:avLst/>
          </a:prstGeom>
        </p:spPr>
      </p:pic>
      <p:sp>
        <p:nvSpPr>
          <p:cNvPr id="12" name="Rounded Rectangle 11"/>
          <p:cNvSpPr/>
          <p:nvPr/>
        </p:nvSpPr>
        <p:spPr>
          <a:xfrm>
            <a:off x="1000762" y="1302836"/>
            <a:ext cx="2381706" cy="1771944"/>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862290" y="2068547"/>
            <a:ext cx="2927853" cy="553998"/>
          </a:xfrm>
          <a:prstGeom prst="rect">
            <a:avLst/>
          </a:prstGeom>
          <a:noFill/>
        </p:spPr>
        <p:txBody>
          <a:bodyPr wrap="none" rtlCol="0">
            <a:spAutoFit/>
          </a:bodyPr>
          <a:lstStyle/>
          <a:p>
            <a:r>
              <a:rPr lang="en-US" sz="3000" dirty="0" smtClean="0"/>
              <a:t>Microscopy video</a:t>
            </a:r>
            <a:endParaRPr lang="en-US" sz="3000" dirty="0"/>
          </a:p>
        </p:txBody>
      </p:sp>
      <p:sp>
        <p:nvSpPr>
          <p:cNvPr id="14" name="TextBox 13"/>
          <p:cNvSpPr txBox="1"/>
          <p:nvPr/>
        </p:nvSpPr>
        <p:spPr>
          <a:xfrm>
            <a:off x="3975956" y="3790435"/>
            <a:ext cx="4963988" cy="553998"/>
          </a:xfrm>
          <a:prstGeom prst="rect">
            <a:avLst/>
          </a:prstGeom>
          <a:noFill/>
        </p:spPr>
        <p:txBody>
          <a:bodyPr wrap="none" rtlCol="0">
            <a:spAutoFit/>
          </a:bodyPr>
          <a:lstStyle/>
          <a:p>
            <a:r>
              <a:rPr lang="en-US" sz="3000" dirty="0" smtClean="0"/>
              <a:t>Images that links to real object</a:t>
            </a:r>
            <a:endParaRPr lang="en-US" sz="3000" dirty="0"/>
          </a:p>
        </p:txBody>
      </p:sp>
      <p:sp>
        <p:nvSpPr>
          <p:cNvPr id="15" name="TextBox 14"/>
          <p:cNvSpPr txBox="1"/>
          <p:nvPr/>
        </p:nvSpPr>
        <p:spPr>
          <a:xfrm>
            <a:off x="4092059" y="5510533"/>
            <a:ext cx="4588115" cy="553998"/>
          </a:xfrm>
          <a:prstGeom prst="rect">
            <a:avLst/>
          </a:prstGeom>
          <a:noFill/>
        </p:spPr>
        <p:txBody>
          <a:bodyPr wrap="none" rtlCol="0">
            <a:spAutoFit/>
          </a:bodyPr>
          <a:lstStyle/>
          <a:p>
            <a:r>
              <a:rPr lang="en-US" sz="3000" dirty="0" smtClean="0"/>
              <a:t>3D object with short motion</a:t>
            </a:r>
            <a:endParaRPr lang="en-US" sz="3000" dirty="0"/>
          </a:p>
        </p:txBody>
      </p:sp>
    </p:spTree>
    <p:extLst>
      <p:ext uri="{BB962C8B-B14F-4D97-AF65-F5344CB8AC3E}">
        <p14:creationId xmlns:p14="http://schemas.microsoft.com/office/powerpoint/2010/main" val="103408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 offline, only once</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40</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
        <p:nvSpPr>
          <p:cNvPr id="34" name="Rectangle 33"/>
          <p:cNvSpPr/>
          <p:nvPr/>
        </p:nvSpPr>
        <p:spPr>
          <a:xfrm>
            <a:off x="7197670" y="3999721"/>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41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42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782956" y="2082003"/>
            <a:ext cx="0" cy="358992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rotWithShape="1">
          <a:blip r:embed="rId5">
            <a:extLst>
              <a:ext uri="{28A0092B-C50C-407E-A947-70E740481C1C}">
                <a14:useLocalDpi xmlns:a14="http://schemas.microsoft.com/office/drawing/2010/main" val="0"/>
              </a:ext>
            </a:extLst>
          </a:blip>
          <a:srcRect l="24971"/>
          <a:stretch/>
        </p:blipFill>
        <p:spPr>
          <a:xfrm>
            <a:off x="560028" y="1970176"/>
            <a:ext cx="2020347"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44</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10" descr="compression_mat.png"/>
          <p:cNvPicPr>
            <a:picLocks noChangeAspect="1"/>
          </p:cNvPicPr>
          <p:nvPr/>
        </p:nvPicPr>
        <p:blipFill rotWithShape="1">
          <a:blip r:embed="rId5">
            <a:extLst>
              <a:ext uri="{28A0092B-C50C-407E-A947-70E740481C1C}">
                <a14:useLocalDpi xmlns:a14="http://schemas.microsoft.com/office/drawing/2010/main" val="0"/>
              </a:ext>
            </a:extLst>
          </a:blip>
          <a:srcRect r="76272"/>
          <a:stretch/>
        </p:blipFill>
        <p:spPr>
          <a:xfrm>
            <a:off x="2811219" y="1970175"/>
            <a:ext cx="638928" cy="2676801"/>
          </a:xfrm>
          <a:prstGeom prst="rect">
            <a:avLst/>
          </a:prstGeom>
        </p:spPr>
      </p:pic>
      <p:cxnSp>
        <p:nvCxnSpPr>
          <p:cNvPr id="12" name="Straight Connector 11"/>
          <p:cNvCxnSpPr/>
          <p:nvPr/>
        </p:nvCxnSpPr>
        <p:spPr>
          <a:xfrm>
            <a:off x="2690190" y="2068850"/>
            <a:ext cx="0" cy="2453513"/>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95546" cy="1325563"/>
          </a:xfrm>
        </p:spPr>
        <p:txBody>
          <a:bodyPr vert="horz" lIns="91440" tIns="45720" rIns="91440" bIns="45720" rtlCol="0" anchor="ctr">
            <a:normAutofit/>
          </a:bodyPr>
          <a:lstStyle/>
          <a:p>
            <a:r>
              <a:rPr lang="en-US" smtClean="0">
                <a:latin typeface="Helvetica" charset="0"/>
                <a:ea typeface="Helvetica" charset="0"/>
                <a:cs typeface="Helvetica" charset="0"/>
              </a:rPr>
              <a:t>Binary image c</a:t>
            </a:r>
            <a:r>
              <a:rPr lang="en-US" smtClean="0">
                <a:latin typeface="Helvetica" charset="0"/>
                <a:ea typeface="Helvetica" charset="0"/>
                <a:cs typeface="Helvetica" charset="0"/>
              </a:rPr>
              <a:t>ompression </a:t>
            </a:r>
            <a:r>
              <a:rPr lang="en-US" dirty="0">
                <a:latin typeface="Helvetica" charset="0"/>
                <a:ea typeface="Helvetica" charset="0"/>
                <a:cs typeface="Helvetica" charset="0"/>
              </a:rPr>
              <a:t>result</a:t>
            </a:r>
          </a:p>
        </p:txBody>
      </p:sp>
      <p:sp>
        <p:nvSpPr>
          <p:cNvPr id="8" name="Slide Number Placeholder 7"/>
          <p:cNvSpPr>
            <a:spLocks noGrp="1"/>
          </p:cNvSpPr>
          <p:nvPr>
            <p:ph type="sldNum" sz="quarter" idx="12"/>
          </p:nvPr>
        </p:nvSpPr>
        <p:spPr/>
        <p:txBody>
          <a:bodyPr/>
          <a:lstStyle/>
          <a:p>
            <a:fld id="{83D37755-D871-3243-875F-265DFA9F13A0}" type="slidenum">
              <a:rPr lang="en-US" smtClean="0"/>
              <a:t>47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pic>
        <p:nvPicPr>
          <p:cNvPr id="22" name="Picture 21"/>
          <p:cNvPicPr>
            <a:picLocks noChangeAspect="1"/>
          </p:cNvPicPr>
          <p:nvPr/>
        </p:nvPicPr>
        <p:blipFill>
          <a:blip r:embed="rId3"/>
          <a:stretch>
            <a:fillRect/>
          </a:stretch>
        </p:blipFill>
        <p:spPr>
          <a:xfrm>
            <a:off x="1054387" y="1672362"/>
            <a:ext cx="4166538" cy="2344561"/>
          </a:xfrm>
          <a:prstGeom prst="rect">
            <a:avLst/>
          </a:prstGeom>
        </p:spPr>
      </p:pic>
      <p:pic>
        <p:nvPicPr>
          <p:cNvPr id="23" name="Picture 22"/>
          <p:cNvPicPr>
            <a:picLocks noChangeAspect="1"/>
          </p:cNvPicPr>
          <p:nvPr/>
        </p:nvPicPr>
        <p:blipFill>
          <a:blip r:embed="rId4"/>
          <a:stretch>
            <a:fillRect/>
          </a:stretch>
        </p:blipFill>
        <p:spPr>
          <a:xfrm>
            <a:off x="1629528" y="4369301"/>
            <a:ext cx="2705732" cy="1396709"/>
          </a:xfrm>
          <a:prstGeom prst="rect">
            <a:avLst/>
          </a:prstGeom>
        </p:spPr>
      </p:pic>
      <p:pic>
        <p:nvPicPr>
          <p:cNvPr id="25" name="Picture 24"/>
          <p:cNvPicPr>
            <a:picLocks noChangeAspect="1"/>
          </p:cNvPicPr>
          <p:nvPr/>
        </p:nvPicPr>
        <p:blipFill>
          <a:blip r:embed="rId5"/>
          <a:stretch>
            <a:fillRect/>
          </a:stretch>
        </p:blipFill>
        <p:spPr>
          <a:xfrm>
            <a:off x="5472579" y="1862704"/>
            <a:ext cx="2990850" cy="3952875"/>
          </a:xfrm>
          <a:prstGeom prst="rect">
            <a:avLst/>
          </a:prstGeom>
        </p:spPr>
      </p:pic>
      <p:sp>
        <p:nvSpPr>
          <p:cNvPr id="26" name="Smiley Face 25"/>
          <p:cNvSpPr/>
          <p:nvPr/>
        </p:nvSpPr>
        <p:spPr>
          <a:xfrm>
            <a:off x="7932750" y="3028092"/>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Smiley Face 26"/>
          <p:cNvSpPr/>
          <p:nvPr/>
        </p:nvSpPr>
        <p:spPr>
          <a:xfrm>
            <a:off x="6359410" y="5279453"/>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28" name="Picture 27"/>
          <p:cNvPicPr>
            <a:picLocks noChangeAspect="1"/>
          </p:cNvPicPr>
          <p:nvPr/>
        </p:nvPicPr>
        <p:blipFill>
          <a:blip r:embed="rId6"/>
          <a:stretch>
            <a:fillRect/>
          </a:stretch>
        </p:blipFill>
        <p:spPr>
          <a:xfrm>
            <a:off x="7612785" y="2398916"/>
            <a:ext cx="323831" cy="329184"/>
          </a:xfrm>
          <a:prstGeom prst="rect">
            <a:avLst/>
          </a:prstGeom>
          <a:ln>
            <a:solidFill>
              <a:schemeClr val="tx1"/>
            </a:solidFill>
          </a:ln>
        </p:spPr>
      </p:pic>
      <p:pic>
        <p:nvPicPr>
          <p:cNvPr id="29" name="Picture 28"/>
          <p:cNvPicPr>
            <a:picLocks noChangeAspect="1"/>
          </p:cNvPicPr>
          <p:nvPr/>
        </p:nvPicPr>
        <p:blipFill>
          <a:blip r:embed="rId7"/>
          <a:stretch>
            <a:fillRect/>
          </a:stretch>
        </p:blipFill>
        <p:spPr>
          <a:xfrm>
            <a:off x="5780350" y="2296410"/>
            <a:ext cx="323743" cy="329184"/>
          </a:xfrm>
          <a:prstGeom prst="rect">
            <a:avLst/>
          </a:prstGeom>
          <a:ln>
            <a:solidFill>
              <a:srgbClr val="000000"/>
            </a:solidFill>
          </a:ln>
        </p:spPr>
      </p:pic>
      <p:pic>
        <p:nvPicPr>
          <p:cNvPr id="30" name="Picture 29"/>
          <p:cNvPicPr>
            <a:picLocks noChangeAspect="1"/>
          </p:cNvPicPr>
          <p:nvPr/>
        </p:nvPicPr>
        <p:blipFill>
          <a:blip r:embed="rId8"/>
          <a:stretch>
            <a:fillRect/>
          </a:stretch>
        </p:blipFill>
        <p:spPr>
          <a:xfrm>
            <a:off x="5618611" y="3259414"/>
            <a:ext cx="334717" cy="329184"/>
          </a:xfrm>
          <a:prstGeom prst="rect">
            <a:avLst/>
          </a:prstGeom>
          <a:ln>
            <a:solidFill>
              <a:srgbClr val="000000"/>
            </a:solidFill>
          </a:ln>
        </p:spPr>
      </p:pic>
      <p:pic>
        <p:nvPicPr>
          <p:cNvPr id="31" name="Picture 30"/>
          <p:cNvPicPr>
            <a:picLocks noChangeAspect="1"/>
          </p:cNvPicPr>
          <p:nvPr/>
        </p:nvPicPr>
        <p:blipFill>
          <a:blip r:embed="rId9"/>
          <a:stretch>
            <a:fillRect/>
          </a:stretch>
        </p:blipFill>
        <p:spPr>
          <a:xfrm>
            <a:off x="6006301" y="5067656"/>
            <a:ext cx="324752" cy="327458"/>
          </a:xfrm>
          <a:prstGeom prst="rect">
            <a:avLst/>
          </a:prstGeom>
          <a:ln>
            <a:solidFill>
              <a:srgbClr val="000000"/>
            </a:solidFill>
          </a:ln>
        </p:spPr>
      </p:pic>
      <p:pic>
        <p:nvPicPr>
          <p:cNvPr id="32" name="Picture 31"/>
          <p:cNvPicPr>
            <a:picLocks noChangeAspect="1"/>
          </p:cNvPicPr>
          <p:nvPr/>
        </p:nvPicPr>
        <p:blipFill>
          <a:blip r:embed="rId10"/>
          <a:stretch>
            <a:fillRect/>
          </a:stretch>
        </p:blipFill>
        <p:spPr>
          <a:xfrm>
            <a:off x="7566125" y="5312862"/>
            <a:ext cx="326463" cy="329184"/>
          </a:xfrm>
          <a:prstGeom prst="rect">
            <a:avLst/>
          </a:prstGeom>
          <a:ln>
            <a:solidFill>
              <a:srgbClr val="000000"/>
            </a:solidFill>
          </a:ln>
        </p:spPr>
      </p:pic>
      <p:pic>
        <p:nvPicPr>
          <p:cNvPr id="33" name="Picture 32"/>
          <p:cNvPicPr>
            <a:picLocks noChangeAspect="1"/>
          </p:cNvPicPr>
          <p:nvPr/>
        </p:nvPicPr>
        <p:blipFill>
          <a:blip r:embed="rId11"/>
          <a:stretch>
            <a:fillRect/>
          </a:stretch>
        </p:blipFill>
        <p:spPr>
          <a:xfrm>
            <a:off x="7723421" y="4208312"/>
            <a:ext cx="329184" cy="329184"/>
          </a:xfrm>
          <a:prstGeom prst="rect">
            <a:avLst/>
          </a:prstGeom>
          <a:ln>
            <a:solidFill>
              <a:srgbClr val="000000"/>
            </a:solidFill>
          </a:ln>
        </p:spPr>
      </p:pic>
      <p:sp>
        <p:nvSpPr>
          <p:cNvPr id="34" name="TextBox 33"/>
          <p:cNvSpPr txBox="1"/>
          <p:nvPr/>
        </p:nvSpPr>
        <p:spPr>
          <a:xfrm>
            <a:off x="5658642" y="1407859"/>
            <a:ext cx="1401536" cy="300082"/>
          </a:xfrm>
          <a:prstGeom prst="rect">
            <a:avLst/>
          </a:prstGeom>
          <a:noFill/>
        </p:spPr>
        <p:txBody>
          <a:bodyPr wrap="square" rtlCol="0">
            <a:spAutoFit/>
          </a:bodyPr>
          <a:lstStyle/>
          <a:p>
            <a:r>
              <a:rPr lang="en-US" sz="1350" b="1" dirty="0">
                <a:latin typeface="Helvetica"/>
                <a:cs typeface="Helvetica"/>
              </a:rPr>
              <a:t>5 participants</a:t>
            </a:r>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26"/>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27"/>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7" grpId="0" animBg="1"/>
      <p:bldP spid="27"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4" name="Title 1"/>
          <p:cNvSpPr txBox="1">
            <a:spLocks/>
          </p:cNvSpPr>
          <p:nvPr/>
        </p:nvSpPr>
        <p:spPr>
          <a:xfrm>
            <a:off x="329184" y="82296"/>
            <a:ext cx="8695546"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a:t>
            </a:r>
            <a:r>
              <a:rPr lang="en-US" dirty="0" smtClean="0"/>
              <a:t>contribution </a:t>
            </a:r>
            <a:r>
              <a:rPr lang="en-US" dirty="0" smtClean="0"/>
              <a:t>and </a:t>
            </a:r>
            <a:r>
              <a:rPr lang="en-US" dirty="0" smtClean="0"/>
              <a:t>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a:t>Long lifetime </a:t>
            </a:r>
          </a:p>
          <a:p>
            <a:pPr lvl="2"/>
            <a:r>
              <a:rPr lang="en-US" dirty="0"/>
              <a:t>Battery powered, 5 </a:t>
            </a:r>
            <a:r>
              <a:rPr lang="en-US" dirty="0" smtClean="0"/>
              <a:t>years</a:t>
            </a:r>
          </a:p>
          <a:p>
            <a:pPr lvl="1"/>
            <a:r>
              <a:rPr lang="en-US" dirty="0" smtClean="0"/>
              <a:t>Low cost	</a:t>
            </a:r>
          </a:p>
          <a:p>
            <a:pPr lvl="2"/>
            <a:r>
              <a:rPr lang="en-US" dirty="0"/>
              <a:t>Some buildings already have BLE beacons </a:t>
            </a:r>
            <a:r>
              <a:rPr lang="en-US" dirty="0" smtClean="0"/>
              <a:t>deployed, cost can further be reduced</a:t>
            </a:r>
          </a:p>
          <a:p>
            <a:pPr lvl="1"/>
            <a:r>
              <a:rPr lang="en-US" dirty="0" smtClean="0"/>
              <a:t>Internet </a:t>
            </a:r>
            <a:r>
              <a:rPr lang="en-US" dirty="0"/>
              <a:t>not required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23189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algorithm</a:t>
            </a:r>
          </a:p>
          <a:p>
            <a:pPr marL="342900" indent="-342900" algn="l">
              <a:buFont typeface="Arial" charset="0"/>
              <a:buChar char="•"/>
            </a:pPr>
            <a:r>
              <a:rPr lang="en-US" sz="2900" dirty="0">
                <a:cs typeface="Helvetica"/>
              </a:rPr>
              <a:t>A</a:t>
            </a:r>
            <a:r>
              <a:rPr lang="en-US" sz="2900" dirty="0" smtClean="0">
                <a:cs typeface="Helvetica"/>
              </a:rPr>
              <a:t>daptive image encoding method studied with user studies</a:t>
            </a:r>
          </a:p>
          <a:p>
            <a:pPr algn="l"/>
            <a:r>
              <a:rPr lang="en-US" sz="3200" dirty="0" smtClean="0">
                <a:cs typeface="Helvetica"/>
              </a:rPr>
              <a:t>Generality</a:t>
            </a:r>
            <a:r>
              <a:rPr lang="en-US" sz="3000" dirty="0" smtClean="0">
                <a:cs typeface="Helvetica"/>
              </a:rPr>
              <a:t>:</a:t>
            </a:r>
          </a:p>
          <a:p>
            <a:pPr marL="457200" indent="-457200" algn="l">
              <a:buFont typeface="Arial" charset="0"/>
              <a:buChar char="•"/>
            </a:pPr>
            <a:r>
              <a:rPr lang="en-US" sz="3000" dirty="0" smtClean="0">
                <a:cs typeface="Helvetica"/>
              </a:rPr>
              <a:t>Enable </a:t>
            </a:r>
            <a:r>
              <a:rPr lang="en-US" sz="3000" dirty="0">
                <a:cs typeface="Helvetica"/>
              </a:rPr>
              <a:t>long lifetime multimedia data storage/broadcasting on battery powered systems with extreme memory/bandwidth limit</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Problem statement</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
        <p:nvSpPr>
          <p:cNvPr id="2" name="Rectangle 1"/>
          <p:cNvSpPr/>
          <p:nvPr/>
        </p:nvSpPr>
        <p:spPr>
          <a:xfrm>
            <a:off x="4356950" y="4642294"/>
            <a:ext cx="4572000" cy="923330"/>
          </a:xfrm>
          <a:prstGeom prst="rect">
            <a:avLst/>
          </a:prstGeom>
        </p:spPr>
        <p:txBody>
          <a:bodyPr>
            <a:spAutoFit/>
          </a:bodyPr>
          <a:lstStyle/>
          <a:p>
            <a:r>
              <a:rPr lang="en-US"/>
              <a:t>Seek an video compression that can achieve 100x compression while the compressed video quality fulfills the application requirement</a:t>
            </a:r>
            <a:endParaRPr lang="en-US" dirty="0"/>
          </a:p>
        </p:txBody>
      </p:sp>
    </p:spTree>
    <p:extLst>
      <p:ext uri="{BB962C8B-B14F-4D97-AF65-F5344CB8AC3E}">
        <p14:creationId xmlns:p14="http://schemas.microsoft.com/office/powerpoint/2010/main" val="189355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8549773" cy="1325563"/>
          </a:xfrm>
        </p:spPr>
        <p:txBody>
          <a:bodyPr vert="horz" lIns="91440" tIns="45720" rIns="91440" bIns="45720" rtlCol="0" anchor="ctr">
            <a:normAutofit/>
          </a:bodyPr>
          <a:lstStyle/>
          <a:p>
            <a:r>
              <a:rPr lang="en-US" dirty="0" smtClean="0">
                <a:latin typeface="Calibri" charset="0"/>
                <a:ea typeface="Calibri" charset="0"/>
                <a:cs typeface="Calibri" charset="0"/>
              </a:rPr>
              <a:t>Generality</a:t>
            </a:r>
            <a:r>
              <a:rPr lang="en-US" dirty="0" smtClean="0">
                <a:cs typeface="Helvetica"/>
              </a:rPr>
              <a:t>: </a:t>
            </a:r>
            <a:r>
              <a:rPr lang="en-US" dirty="0">
                <a:latin typeface="Helvetica" charset="0"/>
                <a:ea typeface="Helvetica" charset="0"/>
                <a:cs typeface="Helvetica" charset="0"/>
              </a:rPr>
              <a:t>a</a:t>
            </a:r>
            <a:r>
              <a:rPr lang="en-US" dirty="0" smtClean="0">
                <a:latin typeface="Helvetica" charset="0"/>
                <a:ea typeface="Helvetica" charset="0"/>
                <a:cs typeface="Helvetica" charset="0"/>
              </a:rPr>
              <a:t> </a:t>
            </a:r>
            <a:r>
              <a:rPr lang="en-US" dirty="0" smtClean="0">
                <a:latin typeface="Helvetica" charset="0"/>
                <a:ea typeface="Helvetica" charset="0"/>
                <a:cs typeface="Helvetica" charset="0"/>
              </a:rPr>
              <a:t>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a:t>
            </a:r>
            <a:r>
              <a:rPr lang="en-US" dirty="0" smtClean="0"/>
              <a:t>estimation</a:t>
            </a:r>
          </a:p>
          <a:p>
            <a:r>
              <a:rPr lang="en-US" dirty="0" smtClean="0"/>
              <a:t>Obstacle avoidance</a:t>
            </a:r>
          </a:p>
          <a:p>
            <a:r>
              <a:rPr lang="en-US" dirty="0" smtClean="0"/>
              <a:t>Simultaneous localization and mapping</a:t>
            </a:r>
            <a:endParaRPr lang="en-US" dirty="0"/>
          </a:p>
          <a:p>
            <a:pPr marL="0" indent="0">
              <a:buNone/>
            </a:pPr>
            <a:r>
              <a:rPr lang="en-US" dirty="0" smtClean="0"/>
              <a:t>	</a:t>
            </a:r>
          </a:p>
          <a:p>
            <a:endParaRPr lang="en-US" dirty="0"/>
          </a:p>
          <a:p>
            <a:endParaRPr lang="en-US" dirty="0"/>
          </a:p>
        </p:txBody>
      </p:sp>
    </p:spTree>
    <p:extLst>
      <p:ext uri="{BB962C8B-B14F-4D97-AF65-F5344CB8AC3E}">
        <p14:creationId xmlns:p14="http://schemas.microsoft.com/office/powerpoint/2010/main" val="10640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51</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3D Object</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8509" y="1462076"/>
            <a:ext cx="2098530" cy="1580375"/>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133858" y="3196978"/>
            <a:ext cx="3887832" cy="1603387"/>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1028509" y="5040276"/>
            <a:ext cx="2098530" cy="1532033"/>
          </a:xfrm>
          <a:prstGeom prst="rect">
            <a:avLst/>
          </a:prstGeom>
        </p:spPr>
      </p:pic>
      <p:sp>
        <p:nvSpPr>
          <p:cNvPr id="12" name="Rounded Rectangle 11"/>
          <p:cNvSpPr/>
          <p:nvPr/>
        </p:nvSpPr>
        <p:spPr>
          <a:xfrm>
            <a:off x="886921" y="4920320"/>
            <a:ext cx="2381706" cy="1771944"/>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862290" y="2068547"/>
            <a:ext cx="2927853" cy="553998"/>
          </a:xfrm>
          <a:prstGeom prst="rect">
            <a:avLst/>
          </a:prstGeom>
          <a:noFill/>
        </p:spPr>
        <p:txBody>
          <a:bodyPr wrap="none" rtlCol="0">
            <a:spAutoFit/>
          </a:bodyPr>
          <a:lstStyle/>
          <a:p>
            <a:r>
              <a:rPr lang="en-US" sz="3000" dirty="0" smtClean="0"/>
              <a:t>Microscopy video</a:t>
            </a:r>
            <a:endParaRPr lang="en-US" sz="3000" dirty="0"/>
          </a:p>
        </p:txBody>
      </p:sp>
      <p:sp>
        <p:nvSpPr>
          <p:cNvPr id="14" name="TextBox 13"/>
          <p:cNvSpPr txBox="1"/>
          <p:nvPr/>
        </p:nvSpPr>
        <p:spPr>
          <a:xfrm>
            <a:off x="3975956" y="3790435"/>
            <a:ext cx="4963988" cy="553998"/>
          </a:xfrm>
          <a:prstGeom prst="rect">
            <a:avLst/>
          </a:prstGeom>
          <a:noFill/>
        </p:spPr>
        <p:txBody>
          <a:bodyPr wrap="none" rtlCol="0">
            <a:spAutoFit/>
          </a:bodyPr>
          <a:lstStyle/>
          <a:p>
            <a:r>
              <a:rPr lang="en-US" sz="3000" dirty="0" smtClean="0"/>
              <a:t>Images that links to real object</a:t>
            </a:r>
            <a:endParaRPr lang="en-US" sz="3000" dirty="0"/>
          </a:p>
        </p:txBody>
      </p:sp>
      <p:sp>
        <p:nvSpPr>
          <p:cNvPr id="15" name="TextBox 14"/>
          <p:cNvSpPr txBox="1"/>
          <p:nvPr/>
        </p:nvSpPr>
        <p:spPr>
          <a:xfrm>
            <a:off x="4092059" y="5510533"/>
            <a:ext cx="4588115" cy="553998"/>
          </a:xfrm>
          <a:prstGeom prst="rect">
            <a:avLst/>
          </a:prstGeom>
          <a:noFill/>
        </p:spPr>
        <p:txBody>
          <a:bodyPr wrap="none" rtlCol="0">
            <a:spAutoFit/>
          </a:bodyPr>
          <a:lstStyle/>
          <a:p>
            <a:r>
              <a:rPr lang="en-US" sz="3000" dirty="0" smtClean="0"/>
              <a:t>3D object with short motion</a:t>
            </a:r>
            <a:endParaRPr lang="en-US" sz="3000" dirty="0"/>
          </a:p>
        </p:txBody>
      </p:sp>
    </p:spTree>
    <p:extLst>
      <p:ext uri="{BB962C8B-B14F-4D97-AF65-F5344CB8AC3E}">
        <p14:creationId xmlns:p14="http://schemas.microsoft.com/office/powerpoint/2010/main" val="12244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52</a:t>
            </a:fld>
            <a:endParaRPr lang="en-US" dirty="0"/>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81380" y="1736035"/>
            <a:ext cx="7643420" cy="16253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smtClean="0"/>
              <a:t>We enabled BLE beacon based image storage / broadcasting system </a:t>
            </a:r>
          </a:p>
          <a:p>
            <a:pPr marL="0" indent="0">
              <a:buNone/>
            </a:pPr>
            <a:endParaRPr lang="en-US" sz="3000" dirty="0"/>
          </a:p>
          <a:p>
            <a:pPr marL="0" indent="0">
              <a:buNone/>
            </a:pPr>
            <a:r>
              <a:rPr lang="en-US" sz="3000" dirty="0" smtClean="0"/>
              <a:t>How about 3D object data? </a:t>
            </a:r>
          </a:p>
          <a:p>
            <a:pPr marL="0" indent="0">
              <a:buNone/>
            </a:pPr>
            <a:endParaRPr lang="en-US" sz="3000" dirty="0" smtClean="0"/>
          </a:p>
          <a:p>
            <a:pPr marL="0" indent="0">
              <a:buNone/>
            </a:pPr>
            <a:r>
              <a:rPr lang="en-US" sz="3000" dirty="0" smtClean="0"/>
              <a:t>Can </a:t>
            </a:r>
            <a:r>
              <a:rPr lang="en-US" sz="3000" dirty="0"/>
              <a:t>we compress and store 3D object motion </a:t>
            </a:r>
            <a:r>
              <a:rPr lang="en-US" sz="3000" dirty="0" smtClean="0"/>
              <a:t>data </a:t>
            </a:r>
            <a:r>
              <a:rPr lang="en-US" sz="3000" dirty="0"/>
              <a:t>in BLE beacons </a:t>
            </a:r>
            <a:r>
              <a:rPr lang="en-US" sz="3000" dirty="0" smtClean="0"/>
              <a:t>and</a:t>
            </a:r>
          </a:p>
          <a:p>
            <a:pPr marL="0" indent="0">
              <a:buNone/>
            </a:pPr>
            <a:endParaRPr lang="en-US" sz="3000" dirty="0"/>
          </a:p>
          <a:p>
            <a:pPr marL="0" indent="0">
              <a:buNone/>
            </a:pPr>
            <a:r>
              <a:rPr lang="en-US" sz="3000" dirty="0" smtClean="0"/>
              <a:t>build </a:t>
            </a:r>
            <a:r>
              <a:rPr lang="en-US" sz="3000" dirty="0"/>
              <a:t>an indoor AR system</a:t>
            </a:r>
            <a:r>
              <a:rPr lang="en-US" sz="3000" dirty="0" smtClean="0"/>
              <a:t>?</a:t>
            </a:r>
          </a:p>
          <a:p>
            <a:pPr marL="0" indent="0">
              <a:buNone/>
            </a:pPr>
            <a:endParaRPr lang="en-US" sz="3000" dirty="0"/>
          </a:p>
        </p:txBody>
      </p:sp>
    </p:spTree>
    <p:extLst>
      <p:ext uri="{BB962C8B-B14F-4D97-AF65-F5344CB8AC3E}">
        <p14:creationId xmlns:p14="http://schemas.microsoft.com/office/powerpoint/2010/main" val="16403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53</a:t>
            </a:fld>
            <a:endParaRPr lang="en-US" dirty="0"/>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 work</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329184" y="1800546"/>
            <a:ext cx="8443755" cy="42291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a:t>
            </a:r>
            <a:r>
              <a:rPr lang="en-US" sz="2500" dirty="0" smtClean="0"/>
              <a:t>system integrates multiple sensors / displays inside one device </a:t>
            </a:r>
          </a:p>
          <a:p>
            <a:pPr>
              <a:buFontTx/>
              <a:buChar char="-"/>
            </a:pPr>
            <a:r>
              <a:rPr lang="en-US" sz="2500" dirty="0" smtClean="0"/>
              <a:t>E</a:t>
            </a:r>
            <a:r>
              <a:rPr lang="en-US" sz="2500" dirty="0" smtClean="0"/>
              <a:t>xpensive </a:t>
            </a:r>
            <a:r>
              <a:rPr lang="en-US" sz="2500" dirty="0" smtClean="0"/>
              <a:t>(</a:t>
            </a:r>
            <a:r>
              <a:rPr lang="en-US" sz="2500" dirty="0" err="1" smtClean="0"/>
              <a:t>Hololens</a:t>
            </a:r>
            <a:r>
              <a:rPr lang="en-US" sz="2500" dirty="0" smtClean="0"/>
              <a:t>, $</a:t>
            </a:r>
            <a:r>
              <a:rPr lang="en-US" sz="2500" dirty="0" smtClean="0"/>
              <a:t>3000)</a:t>
            </a:r>
          </a:p>
          <a:p>
            <a:pPr>
              <a:buFontTx/>
              <a:buChar char="-"/>
            </a:pPr>
            <a:r>
              <a:rPr lang="en-US" sz="2500" dirty="0"/>
              <a:t>S</a:t>
            </a:r>
            <a:r>
              <a:rPr lang="en-US" sz="2500" dirty="0" smtClean="0"/>
              <a:t>ystem </a:t>
            </a:r>
            <a:r>
              <a:rPr lang="en-US" sz="2500" dirty="0" smtClean="0"/>
              <a:t>lifetime is short (~5.5 hours</a:t>
            </a:r>
            <a:r>
              <a:rPr lang="en-US" sz="2500" dirty="0" smtClean="0"/>
              <a:t>)</a:t>
            </a:r>
          </a:p>
          <a:p>
            <a:pPr>
              <a:buFontTx/>
              <a:buChar char="-"/>
            </a:pPr>
            <a:endParaRPr lang="en-US" sz="2500" dirty="0"/>
          </a:p>
          <a:p>
            <a:pPr marL="0" indent="0">
              <a:buNone/>
            </a:pPr>
            <a:r>
              <a:rPr lang="en-US" sz="2500" dirty="0" smtClean="0"/>
              <a:t>The key of implementing augmented reality experience</a:t>
            </a:r>
          </a:p>
          <a:p>
            <a:r>
              <a:rPr lang="en-US" sz="2500" dirty="0" smtClean="0"/>
              <a:t>Accurate localization and pose estimation</a:t>
            </a:r>
            <a:endParaRPr lang="en-US" sz="2500" dirty="0" smtClean="0"/>
          </a:p>
          <a:p>
            <a:r>
              <a:rPr lang="en-US" sz="2500" dirty="0" smtClean="0"/>
              <a:t>Indoor localization using BLE: </a:t>
            </a:r>
            <a:endParaRPr lang="en-US" sz="2500" dirty="0"/>
          </a:p>
          <a:p>
            <a:pPr lvl="1"/>
            <a:r>
              <a:rPr lang="en-US" sz="2500" dirty="0" smtClean="0"/>
              <a:t>Low accuracy </a:t>
            </a:r>
          </a:p>
          <a:p>
            <a:r>
              <a:rPr lang="en-US" sz="2900" dirty="0" smtClean="0"/>
              <a:t>Pose estimation using camera:</a:t>
            </a:r>
          </a:p>
          <a:p>
            <a:pPr lvl="1">
              <a:buFont typeface="Arial" charset="0"/>
              <a:buChar char="•"/>
            </a:pPr>
            <a:r>
              <a:rPr lang="en-US" sz="2500" dirty="0" smtClean="0"/>
              <a:t>Needs to capture frames in a high frequency </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54</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a:t>
            </a:r>
            <a:r>
              <a:rPr lang="en-US" dirty="0" smtClean="0"/>
              <a:t>: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 data to store in the system</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46506" y="1375261"/>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p>
          <a:p>
            <a:pPr lvl="1"/>
            <a:r>
              <a:rPr lang="en-US" dirty="0" smtClean="0"/>
              <a:t>IMU camera rotation/acceleration data</a:t>
            </a:r>
          </a:p>
          <a:p>
            <a:pPr lvl="1"/>
            <a:r>
              <a:rPr lang="en-US" dirty="0" smtClean="0"/>
              <a:t>Camera visual feature data</a:t>
            </a:r>
          </a:p>
          <a:p>
            <a:pPr lvl="1"/>
            <a:r>
              <a:rPr lang="en-US" dirty="0" smtClean="0"/>
              <a:t>BLE signal strength</a:t>
            </a:r>
          </a:p>
        </p:txBody>
      </p:sp>
      <p:sp>
        <p:nvSpPr>
          <p:cNvPr id="4" name="Slide Number Placeholder 3"/>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36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045356" y="4028565"/>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045356" y="4028565"/>
                <a:ext cx="2273571" cy="310791"/>
              </a:xfrm>
              <a:prstGeom prst="rect">
                <a:avLst/>
              </a:prstGeom>
              <a:blipFill rotWithShape="0">
                <a:blip r:embed="rId4"/>
                <a:stretch>
                  <a:fillRect l="-1072" t="-129412" r="-3485" b="-14902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045356" y="4501962"/>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6045356" y="4501962"/>
                <a:ext cx="2157194" cy="314125"/>
              </a:xfrm>
              <a:prstGeom prst="rect">
                <a:avLst/>
              </a:prstGeom>
              <a:blipFill rotWithShape="0">
                <a:blip r:embed="rId5"/>
                <a:stretch>
                  <a:fillRect l="-1977" t="-127451" r="-3672" b="-1509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045356" y="5054571"/>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045356" y="5054571"/>
                <a:ext cx="2551211" cy="276999"/>
              </a:xfrm>
              <a:prstGeom prst="rect">
                <a:avLst/>
              </a:prstGeom>
              <a:blipFill rotWithShape="0">
                <a:blip r:embed="rId6"/>
                <a:stretch>
                  <a:fillRect l="-957" t="-36957" r="-4545" b="-3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6032118" y="5507868"/>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032118" y="5507868"/>
                <a:ext cx="2101088" cy="350224"/>
              </a:xfrm>
              <a:prstGeom prst="rect">
                <a:avLst/>
              </a:prstGeom>
              <a:blipFill rotWithShape="0">
                <a:blip r:embed="rId7"/>
                <a:stretch>
                  <a:fillRect l="-2035" t="-112281" r="-3779" b="-126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6032118" y="5989583"/>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032118" y="5989583"/>
                <a:ext cx="2899383" cy="366767"/>
              </a:xfrm>
              <a:prstGeom prst="rect">
                <a:avLst/>
              </a:prstGeom>
              <a:blipFill rotWithShape="0">
                <a:blip r:embed="rId8"/>
                <a:stretch>
                  <a:fillRect l="-1263" r="-421" b="-11667"/>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56</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57</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58</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30306" y="2681775"/>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a:t>
            </a:r>
            <a:r>
              <a:rPr lang="en-US" dirty="0" smtClean="0"/>
              <a:t>second</a:t>
            </a:r>
            <a:endParaRPr lang="en-US" dirty="0" smtClean="0"/>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Previous work</a:t>
            </a:r>
            <a:endParaRPr lang="en-US" sz="4400" dirty="0">
              <a:latin typeface="Helvetica" charset="0"/>
              <a:ea typeface="Helvetica" charset="0"/>
              <a:cs typeface="Helvetica" charset="0"/>
            </a:endParaRP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-&gt; 1TB / hour data: need too many disks for the data storage</a:t>
            </a:r>
          </a:p>
          <a:p>
            <a:endParaRPr lang="en-US" sz="2300" dirty="0">
              <a:cs typeface="Arial"/>
            </a:endParaRPr>
          </a:p>
          <a:p>
            <a:r>
              <a:rPr lang="en-US" sz="2300" dirty="0" smtClean="0">
                <a:cs typeface="Arial"/>
              </a:rPr>
              <a:t>-&gt; Our new analysis-preserving compression gives: </a:t>
            </a:r>
            <a:r>
              <a:rPr lang="en-US" sz="2300" dirty="0" smtClean="0">
                <a:solidFill>
                  <a:schemeClr val="accent1"/>
                </a:solidFill>
                <a:cs typeface="Arial"/>
              </a:rPr>
              <a:t>7.26%</a:t>
            </a:r>
            <a:endParaRPr lang="en-US" sz="2300" dirty="0" smtClean="0">
              <a:cs typeface="Arial"/>
            </a:endParaRPr>
          </a:p>
          <a:p>
            <a:r>
              <a:rPr lang="en-US" sz="2300" dirty="0" smtClean="0">
                <a:cs typeface="Arial"/>
              </a:rPr>
              <a:t>-&gt; Best 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57800" y="600300"/>
            <a:ext cx="4572000" cy="1200329"/>
          </a:xfrm>
          <a:prstGeom prst="rect">
            <a:avLst/>
          </a:prstGeom>
        </p:spPr>
        <p:txBody>
          <a:bodyPr>
            <a:spAutoFit/>
          </a:bodyPr>
          <a:lstStyle/>
          <a:p>
            <a:r>
              <a:rPr lang="en-US"/>
              <a:t>Standard compression technique (H.264, H.265, VP9) can achieve 100x compression but the video quality does not fulfill the application requirement</a:t>
            </a:r>
            <a:endParaRPr lang="en-US" dirty="0"/>
          </a:p>
        </p:txBody>
      </p:sp>
    </p:spTree>
    <p:extLst>
      <p:ext uri="{BB962C8B-B14F-4D97-AF65-F5344CB8AC3E}">
        <p14:creationId xmlns:p14="http://schemas.microsoft.com/office/powerpoint/2010/main" val="10145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a:t>
            </a:r>
            <a:r>
              <a:rPr lang="en-US" dirty="0"/>
              <a:t>b</a:t>
            </a:r>
            <a:r>
              <a:rPr lang="en-US" dirty="0" smtClean="0"/>
              <a:t>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141567" y="1538798"/>
            <a:ext cx="7886700" cy="4817553"/>
          </a:xfrm>
        </p:spPr>
        <p:txBody>
          <a:bodyPr>
            <a:normAutofit/>
          </a:bodyPr>
          <a:lstStyle/>
          <a:p>
            <a:pPr marL="0" indent="0">
              <a:buNone/>
            </a:pPr>
            <a:endParaRPr lang="en-US" sz="3000" dirty="0" smtClean="0"/>
          </a:p>
          <a:p>
            <a:pPr lvl="1"/>
            <a:r>
              <a:rPr lang="en-US" sz="3000" dirty="0" smtClean="0"/>
              <a:t>Low </a:t>
            </a:r>
            <a:r>
              <a:rPr lang="en-US" sz="3000" dirty="0" smtClean="0"/>
              <a:t>cost	</a:t>
            </a:r>
          </a:p>
          <a:p>
            <a:pPr marL="914400" lvl="2" indent="0">
              <a:buNone/>
            </a:pPr>
            <a:r>
              <a:rPr lang="en-US" sz="2500" dirty="0" smtClean="0"/>
              <a:t>Our system’s cost &lt; $200. Microsoft </a:t>
            </a:r>
            <a:r>
              <a:rPr lang="en-US" sz="2500" dirty="0" err="1" smtClean="0"/>
              <a:t>Hololens</a:t>
            </a:r>
            <a:r>
              <a:rPr lang="en-US" sz="2500" dirty="0" smtClean="0"/>
              <a:t> costs $3000</a:t>
            </a:r>
          </a:p>
          <a:p>
            <a:pPr lvl="1"/>
            <a:r>
              <a:rPr lang="en-US" sz="3000" dirty="0" smtClean="0"/>
              <a:t>Internet-free</a:t>
            </a:r>
          </a:p>
          <a:p>
            <a:pPr marL="914400" lvl="2" indent="0">
              <a:buNone/>
            </a:pPr>
            <a:r>
              <a:rPr lang="en-US" sz="2500" dirty="0" smtClean="0"/>
              <a:t>Seamless AR experience</a:t>
            </a:r>
          </a:p>
          <a:p>
            <a:pPr lvl="1"/>
            <a:r>
              <a:rPr lang="en-US" sz="3000" dirty="0" smtClean="0"/>
              <a:t>Long lifetime </a:t>
            </a:r>
          </a:p>
          <a:p>
            <a:pPr marL="914400" lvl="2" indent="0">
              <a:lnSpc>
                <a:spcPct val="100000"/>
              </a:lnSpc>
              <a:buNone/>
            </a:pPr>
            <a:r>
              <a:rPr lang="en-US" sz="2500" dirty="0"/>
              <a:t>Battery powered, &gt; 5 years</a:t>
            </a:r>
          </a:p>
          <a:p>
            <a:pPr lvl="1"/>
            <a:r>
              <a:rPr lang="en-US" sz="3000" dirty="0" smtClean="0"/>
              <a:t>Easy to deploy</a:t>
            </a:r>
          </a:p>
          <a:p>
            <a:pPr marL="914400" lvl="2" indent="0">
              <a:lnSpc>
                <a:spcPct val="100000"/>
              </a:lnSpc>
              <a:buNone/>
            </a:pPr>
            <a:r>
              <a:rPr lang="en-US" sz="2500" dirty="0"/>
              <a:t>Some buildings already have BLE beacons deployed</a:t>
            </a:r>
          </a:p>
          <a:p>
            <a:pPr lvl="1"/>
            <a:endParaRPr lang="en-US" sz="2500" dirty="0" smtClean="0"/>
          </a:p>
        </p:txBody>
      </p:sp>
    </p:spTree>
    <p:extLst>
      <p:ext uri="{BB962C8B-B14F-4D97-AF65-F5344CB8AC3E}">
        <p14:creationId xmlns:p14="http://schemas.microsoft.com/office/powerpoint/2010/main" val="33416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2500" dirty="0" smtClean="0">
                <a:cs typeface="Helvetica"/>
              </a:rPr>
              <a:t>Enable </a:t>
            </a:r>
            <a:r>
              <a:rPr lang="en-US" sz="2500" dirty="0" smtClean="0">
                <a:cs typeface="Helvetica"/>
              </a:rPr>
              <a:t>3D visual data storage/broadcasting on systems with extreme memory/bandwidth limit.</a:t>
            </a: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p>
          <a:p>
            <a:pPr algn="l"/>
            <a:r>
              <a:rPr lang="en-US" sz="3000" dirty="0" smtClean="0">
                <a:cs typeface="Helvetica"/>
              </a:rPr>
              <a:t>New:</a:t>
            </a:r>
          </a:p>
          <a:p>
            <a:pPr marL="457200" indent="-457200" algn="l">
              <a:buFont typeface="Arial" charset="0"/>
              <a:buChar char="•"/>
            </a:pPr>
            <a:r>
              <a:rPr lang="en-US" sz="2500" dirty="0" smtClean="0">
                <a:cs typeface="Helvetica"/>
              </a:rPr>
              <a:t>A new distributed approach in building AR system:</a:t>
            </a:r>
          </a:p>
          <a:p>
            <a:pPr marL="914400" lvl="1" indent="-457200" algn="l">
              <a:buFont typeface="Arial" charset="0"/>
              <a:buChar char="•"/>
            </a:pPr>
            <a:r>
              <a:rPr lang="en-US" sz="2100" dirty="0" smtClean="0">
                <a:cs typeface="Helvetica"/>
              </a:rPr>
              <a:t>instead of integrate all sensors inside one device (inside out, MS </a:t>
            </a:r>
            <a:r>
              <a:rPr lang="en-US" sz="2100" dirty="0" err="1" smtClean="0">
                <a:cs typeface="Helvetica"/>
              </a:rPr>
              <a:t>Hololens</a:t>
            </a:r>
            <a:r>
              <a:rPr lang="en-US" sz="2100" dirty="0" smtClean="0">
                <a:cs typeface="Helvetica"/>
              </a:rPr>
              <a:t>), we distribute the sensors in the environment </a:t>
            </a:r>
            <a:endParaRPr lang="en-US" sz="2100" dirty="0" smtClean="0">
              <a:cs typeface="Helvetica"/>
            </a:endParaRPr>
          </a:p>
          <a:p>
            <a:pPr marL="342900" indent="-342900" algn="l">
              <a:buFont typeface="Arial" charset="0"/>
              <a:buChar char="•"/>
            </a:pPr>
            <a:r>
              <a:rPr lang="en-US" sz="2500" dirty="0" smtClean="0">
                <a:cs typeface="Helvetica"/>
              </a:rPr>
              <a:t>A new visual feature selection algorithm based on region of interest and </a:t>
            </a:r>
            <a:r>
              <a:rPr lang="en-US" sz="2500" dirty="0" smtClean="0">
                <a:cs typeface="Helvetica"/>
              </a:rPr>
              <a:t>entropy</a:t>
            </a:r>
            <a:endParaRPr lang="en-US" sz="2500" dirty="0" smtClean="0">
              <a:cs typeface="Helvetica"/>
            </a:endParaRP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smtClean="0">
                <a:latin typeface="Helvetica" charset="0"/>
                <a:ea typeface="Helvetica" charset="0"/>
                <a:cs typeface="Helvetica" charset="0"/>
              </a:rPr>
              <a:t>Generality:</a:t>
            </a:r>
            <a:r>
              <a:rPr lang="en-US" dirty="0" smtClean="0">
                <a:latin typeface="Helvetica" charset="0"/>
                <a:ea typeface="Helvetica" charset="0"/>
                <a:cs typeface="Helvetica" charset="0"/>
              </a:rPr>
              <a:t> </a:t>
            </a:r>
            <a:r>
              <a:rPr lang="en-US" dirty="0" smtClean="0">
                <a:latin typeface="Helvetica" charset="0"/>
                <a:ea typeface="Helvetica" charset="0"/>
                <a:cs typeface="Helvetica" charset="0"/>
              </a:rPr>
              <a:t>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cs typeface="Helvetica"/>
              </a:rPr>
              <a:t>Visual </a:t>
            </a:r>
            <a:r>
              <a:rPr lang="en-US" dirty="0">
                <a:cs typeface="Helvetica"/>
              </a:rPr>
              <a:t>feature selection algorithm can increase the efficiency in any systems that uses visual features</a:t>
            </a:r>
          </a:p>
          <a:p>
            <a:pPr marL="0" indent="0">
              <a:buNone/>
            </a:pPr>
            <a:r>
              <a:rPr lang="en-US" dirty="0">
                <a:cs typeface="Helvetica"/>
              </a:rPr>
              <a:t>	</a:t>
            </a:r>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sp>
        <p:nvSpPr>
          <p:cNvPr id="15" name="TextBox 14"/>
          <p:cNvSpPr txBox="1"/>
          <p:nvPr/>
        </p:nvSpPr>
        <p:spPr>
          <a:xfrm>
            <a:off x="562629" y="3406336"/>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2629" y="3968466"/>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5200630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smtClean="0">
                <a:latin typeface="Calibri (Body)"/>
                <a:cs typeface="Calibri (Body)"/>
              </a:rPr>
              <a:t>designs of the compression systems follow the </a:t>
            </a:r>
            <a:r>
              <a:rPr lang="en-US" dirty="0">
                <a:latin typeface="Calibri (Body)"/>
                <a:cs typeface="Calibri (Body)"/>
              </a:rPr>
              <a:t>same approach: prioritizing content of </a:t>
            </a:r>
            <a:r>
              <a:rPr lang="en-US" dirty="0" smtClean="0">
                <a:latin typeface="Calibri (Body)"/>
                <a:cs typeface="Calibri (Body)"/>
              </a:rPr>
              <a:t>interest</a:t>
            </a:r>
          </a:p>
          <a:p>
            <a:r>
              <a:rPr lang="en-US" dirty="0" smtClean="0">
                <a:latin typeface="Calibri (Body)"/>
                <a:cs typeface="Calibri (Body)"/>
              </a:rPr>
              <a:t>Illustrate the idea with </a:t>
            </a:r>
            <a:r>
              <a:rPr lang="en-US" dirty="0" smtClean="0">
                <a:latin typeface="Calibri (Body)"/>
                <a:cs typeface="Calibri (Body)"/>
              </a:rPr>
              <a:t>examples in two domains: </a:t>
            </a:r>
            <a:r>
              <a:rPr lang="en-US" dirty="0" smtClean="0">
                <a:latin typeface="Calibri (Body)"/>
                <a:cs typeface="Calibri (Body)"/>
              </a:rPr>
              <a:t>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63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64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r>
              <a:rPr lang="en-US" sz="4500" dirty="0">
                <a:latin typeface="Helvetica" charset="0"/>
                <a:ea typeface="Helvetica" charset="0"/>
                <a:cs typeface="Helvetica" charset="0"/>
              </a:rPr>
              <a:t> </a:t>
            </a:r>
            <a:endParaRPr lang="en-US" sz="4500" dirty="0" smtClean="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309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929052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smtClean="0"/>
              <a:t>Mobile Augmented Reality using</a:t>
            </a:r>
          </a:p>
          <a:p>
            <a:pPr marL="0" indent="0">
              <a:buNone/>
            </a:pPr>
            <a:r>
              <a:rPr lang="en-US" sz="2500" dirty="0" smtClean="0"/>
              <a:t>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69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851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384995"/>
          </a:xfrm>
          <a:prstGeom prst="rect">
            <a:avLst/>
          </a:prstGeom>
        </p:spPr>
        <p:txBody>
          <a:bodyPr wrap="square">
            <a:spAutoFit/>
          </a:bodyPr>
          <a:lstStyle/>
          <a:p>
            <a:pPr marL="3429"/>
            <a:r>
              <a:rPr lang="en-US" sz="2100" b="1" dirty="0" smtClean="0"/>
              <a:t>[Microscopy Research and Techniques 2015]</a:t>
            </a:r>
            <a:endParaRPr lang="en-US" sz="2100" b="1" dirty="0"/>
          </a:p>
          <a:p>
            <a:endParaRPr lang="en-US" sz="2100" dirty="0"/>
          </a:p>
          <a:p>
            <a:endParaRPr lang="en-US" sz="2100" dirty="0"/>
          </a:p>
        </p:txBody>
      </p:sp>
    </p:spTree>
    <p:extLst>
      <p:ext uri="{BB962C8B-B14F-4D97-AF65-F5344CB8AC3E}">
        <p14:creationId xmlns:p14="http://schemas.microsoft.com/office/powerpoint/2010/main" val="8846772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70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944306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602781"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Approach: </a:t>
            </a:r>
            <a:r>
              <a:rPr lang="en-US" sz="4400" smtClean="0">
                <a:latin typeface="Helvetica" charset="0"/>
                <a:ea typeface="Helvetica" charset="0"/>
                <a:cs typeface="Helvetica" charset="0"/>
              </a:rPr>
              <a:t>point spread function</a:t>
            </a:r>
            <a:endParaRPr lang="en-US" sz="4400" dirty="0">
              <a:latin typeface="Helvetica" charset="0"/>
              <a:ea typeface="Helvetica" charset="0"/>
              <a:cs typeface="Helvetica" charset="0"/>
            </a:endParaRP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1080834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Approach: frame segmentation</a:t>
            </a:r>
            <a:endParaRPr lang="en-US" dirty="0"/>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007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39535</TotalTime>
  <Words>5987</Words>
  <Application>Microsoft Macintosh PowerPoint</Application>
  <PresentationFormat>On-screen Show (4:3)</PresentationFormat>
  <Paragraphs>919</Paragraphs>
  <Slides>70</Slides>
  <Notes>69</Notes>
  <HiddenSlides>4</HiddenSlides>
  <MMClips>12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Calibri</vt:lpstr>
      <vt:lpstr>Calibri (Body)</vt:lpstr>
      <vt:lpstr>Calibri Light</vt:lpstr>
      <vt:lpstr>Cambria Math</vt:lpstr>
      <vt:lpstr>Helvetica</vt:lpstr>
      <vt:lpstr>Mangal</vt:lpstr>
      <vt:lpstr>等线</vt:lpstr>
      <vt:lpstr>Arial</vt:lpstr>
      <vt:lpstr>Office Theme</vt:lpstr>
      <vt:lpstr>Document</vt:lpstr>
      <vt:lpstr>Prioritizing Content of Interest in Multimedia Data Compression</vt:lpstr>
      <vt:lpstr>Multimedia data </vt:lpstr>
      <vt:lpstr>PowerPoint Presentation</vt:lpstr>
      <vt:lpstr>Video</vt:lpstr>
      <vt:lpstr>PowerPoint Presentation</vt:lpstr>
      <vt:lpstr>Previous work</vt:lpstr>
      <vt:lpstr>Approach</vt:lpstr>
      <vt:lpstr>Approach: point spread function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Method summary </vt:lpstr>
      <vt:lpstr>PowerPoint Presentation</vt:lpstr>
      <vt:lpstr>PowerPoint Presentation</vt:lpstr>
      <vt:lpstr>Image</vt:lpstr>
      <vt:lpstr>Standard compression methods have limitations</vt:lpstr>
      <vt:lpstr>Initial application</vt:lpstr>
      <vt:lpstr>Problem of interest</vt:lpstr>
      <vt:lpstr>Image: problem statement</vt:lpstr>
      <vt:lpstr>PowerPoint Presentation</vt:lpstr>
      <vt:lpstr>PowerPoint Presentation</vt:lpstr>
      <vt:lpstr>Challenge: Battery life constraint</vt:lpstr>
      <vt:lpstr>Challenge: BLE packet constraint</vt:lpstr>
      <vt:lpstr>Conventional compression does not work</vt:lpstr>
      <vt:lpstr>Approach: prioritizing content of interest</vt:lpstr>
      <vt:lpstr>Color image: approach</vt:lpstr>
      <vt:lpstr>System</vt:lpstr>
      <vt:lpstr>IMU-guided multi-view capture</vt:lpstr>
      <vt:lpstr>Image encoding</vt:lpstr>
      <vt:lpstr>Evaluation</vt:lpstr>
      <vt:lpstr>Evaluation</vt:lpstr>
      <vt:lpstr>Evaluation (user study)</vt:lpstr>
      <vt:lpstr>PowerPoint Presentation</vt:lpstr>
      <vt:lpstr>Binary image: patch-based compression can do better</vt:lpstr>
      <vt:lpstr>Binary image compression result</vt:lpstr>
      <vt:lpstr>PowerPoint Presentation</vt:lpstr>
      <vt:lpstr>PowerPoint Presentation</vt:lpstr>
      <vt:lpstr>Generality: a widely-applicable multi-view capture optimization</vt:lpstr>
      <vt:lpstr>3D Object</vt:lpstr>
      <vt:lpstr>Problem statement </vt:lpstr>
      <vt:lpstr>Prior work</vt:lpstr>
      <vt:lpstr>PowerPoint Presentation</vt:lpstr>
      <vt:lpstr>Approach: data to store in the system</vt:lpstr>
      <vt:lpstr>Visual feature selection</vt:lpstr>
      <vt:lpstr>PowerPoint Presentation</vt:lpstr>
      <vt:lpstr>Evaluation</vt:lpstr>
      <vt:lpstr>System cost and lifetime</vt:lpstr>
      <vt:lpstr>PowerPoint Presentation</vt:lpstr>
      <vt:lpstr>PowerPoint Presentation</vt:lpstr>
      <vt:lpstr>Generality: widely-applicable visual feature selection method</vt:lpstr>
      <vt:lpstr>PowerPoint Presentation</vt:lpstr>
      <vt:lpstr>PowerPoint Presentation</vt:lpstr>
      <vt:lpstr>PowerPoint Presentation</vt:lpstr>
      <vt:lpstr>PowerPoint Presentation</vt:lpstr>
      <vt:lpstr>Evaluation (real video)</vt:lpstr>
      <vt:lpstr>Approach</vt:lpstr>
      <vt:lpstr>Summary: projects</vt:lpstr>
      <vt:lpstr>Projects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1338</cp:revision>
  <dcterms:created xsi:type="dcterms:W3CDTF">2017-02-13T04:25:39Z</dcterms:created>
  <dcterms:modified xsi:type="dcterms:W3CDTF">2017-05-05T15:57:11Z</dcterms:modified>
</cp:coreProperties>
</file>